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5" r:id="rId28"/>
    <p:sldId id="474" r:id="rId29"/>
    <p:sldId id="476" r:id="rId30"/>
    <p:sldId id="477" r:id="rId31"/>
    <p:sldId id="478" r:id="rId32"/>
    <p:sldId id="479" r:id="rId33"/>
    <p:sldId id="480" r:id="rId34"/>
    <p:sldId id="481" r:id="rId35"/>
    <p:sldId id="482" r:id="rId36"/>
    <p:sldId id="483" r:id="rId3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615CBCBB-1D77-4BE8-BB36-D0BA32264A89}" v="1246" dt="2023-02-28T20:03:26.202"/>
    <p1510:client id="{618330F1-9E5B-4D5D-990C-A25F0B362CE6}" v="496" dt="2023-02-24T19:21:35.970"/>
    <p1510:client id="{78954B45-F872-44E0-BFA9-08B64AD4EEBC}" v="1110" dt="2023-02-24T20:44:12.944"/>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615CBCBB-1D77-4BE8-BB36-D0BA32264A89}"/>
    <pc:docChg chg="addSld delSld modSld sldOrd">
      <pc:chgData name="CHEN, KATHY (PGR)" userId="S::u2267086@live.warwick.ac.uk::33ad319c-faab-44e7-b730-ab3160d18fae" providerId="AD" clId="Web-{615CBCBB-1D77-4BE8-BB36-D0BA32264A89}" dt="2023-02-28T20:03:26.202" v="837" actId="20577"/>
      <pc:docMkLst>
        <pc:docMk/>
      </pc:docMkLst>
      <pc:sldChg chg="modSp">
        <pc:chgData name="CHEN, KATHY (PGR)" userId="S::u2267086@live.warwick.ac.uk::33ad319c-faab-44e7-b730-ab3160d18fae" providerId="AD" clId="Web-{615CBCBB-1D77-4BE8-BB36-D0BA32264A89}" dt="2023-02-28T19:27:09.614" v="31" actId="20577"/>
        <pc:sldMkLst>
          <pc:docMk/>
          <pc:sldMk cId="419606111" sldId="449"/>
        </pc:sldMkLst>
        <pc:spChg chg="mod">
          <ac:chgData name="CHEN, KATHY (PGR)" userId="S::u2267086@live.warwick.ac.uk::33ad319c-faab-44e7-b730-ab3160d18fae" providerId="AD" clId="Web-{615CBCBB-1D77-4BE8-BB36-D0BA32264A89}" dt="2023-02-28T19:27:09.614" v="31" actId="20577"/>
          <ac:spMkLst>
            <pc:docMk/>
            <pc:sldMk cId="419606111" sldId="449"/>
            <ac:spMk id="3" creationId="{6BBFEDCC-1B51-5E8D-72D3-3AE797F1178F}"/>
          </ac:spMkLst>
        </pc:spChg>
        <pc:spChg chg="mod">
          <ac:chgData name="CHEN, KATHY (PGR)" userId="S::u2267086@live.warwick.ac.uk::33ad319c-faab-44e7-b730-ab3160d18fae" providerId="AD" clId="Web-{615CBCBB-1D77-4BE8-BB36-D0BA32264A89}" dt="2023-02-28T19:26:19.472" v="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615CBCBB-1D77-4BE8-BB36-D0BA32264A89}" dt="2023-02-28T19:29:20.776" v="92" actId="20577"/>
        <pc:sldMkLst>
          <pc:docMk/>
          <pc:sldMk cId="2868258527" sldId="450"/>
        </pc:sldMkLst>
        <pc:spChg chg="mod">
          <ac:chgData name="CHEN, KATHY (PGR)" userId="S::u2267086@live.warwick.ac.uk::33ad319c-faab-44e7-b730-ab3160d18fae" providerId="AD" clId="Web-{615CBCBB-1D77-4BE8-BB36-D0BA32264A89}" dt="2023-02-28T19:28:03.007" v="77" actId="20577"/>
          <ac:spMkLst>
            <pc:docMk/>
            <pc:sldMk cId="2868258527" sldId="450"/>
            <ac:spMk id="2" creationId="{20C34B7D-E70A-2934-8E22-8DFD850923A8}"/>
          </ac:spMkLst>
        </pc:spChg>
        <pc:spChg chg="mod">
          <ac:chgData name="CHEN, KATHY (PGR)" userId="S::u2267086@live.warwick.ac.uk::33ad319c-faab-44e7-b730-ab3160d18fae" providerId="AD" clId="Web-{615CBCBB-1D77-4BE8-BB36-D0BA32264A89}" dt="2023-02-28T19:29:20.776" v="92" actId="20577"/>
          <ac:spMkLst>
            <pc:docMk/>
            <pc:sldMk cId="2868258527" sldId="450"/>
            <ac:spMk id="3" creationId="{6BBFEDCC-1B51-5E8D-72D3-3AE797F1178F}"/>
          </ac:spMkLst>
        </pc:spChg>
        <pc:spChg chg="mod">
          <ac:chgData name="CHEN, KATHY (PGR)" userId="S::u2267086@live.warwick.ac.uk::33ad319c-faab-44e7-b730-ab3160d18fae" providerId="AD" clId="Web-{615CBCBB-1D77-4BE8-BB36-D0BA32264A89}" dt="2023-02-28T19:27:15.161" v="33" actId="20577"/>
          <ac:spMkLst>
            <pc:docMk/>
            <pc:sldMk cId="2868258527" sldId="450"/>
            <ac:spMk id="7" creationId="{7EBA17EC-68BE-5A68-472A-4B0E6C21DA87}"/>
          </ac:spMkLst>
        </pc:spChg>
      </pc:sldChg>
      <pc:sldChg chg="del">
        <pc:chgData name="CHEN, KATHY (PGR)" userId="S::u2267086@live.warwick.ac.uk::33ad319c-faab-44e7-b730-ab3160d18fae" providerId="AD" clId="Web-{615CBCBB-1D77-4BE8-BB36-D0BA32264A89}" dt="2023-02-28T19:27:17.818" v="34"/>
        <pc:sldMkLst>
          <pc:docMk/>
          <pc:sldMk cId="3493199091" sldId="451"/>
        </pc:sldMkLst>
      </pc:sldChg>
      <pc:sldChg chg="modSp add replId">
        <pc:chgData name="CHEN, KATHY (PGR)" userId="S::u2267086@live.warwick.ac.uk::33ad319c-faab-44e7-b730-ab3160d18fae" providerId="AD" clId="Web-{615CBCBB-1D77-4BE8-BB36-D0BA32264A89}" dt="2023-02-28T19:30:03.355" v="114" actId="20577"/>
        <pc:sldMkLst>
          <pc:docMk/>
          <pc:sldMk cId="4275807398" sldId="451"/>
        </pc:sldMkLst>
        <pc:spChg chg="mod">
          <ac:chgData name="CHEN, KATHY (PGR)" userId="S::u2267086@live.warwick.ac.uk::33ad319c-faab-44e7-b730-ab3160d18fae" providerId="AD" clId="Web-{615CBCBB-1D77-4BE8-BB36-D0BA32264A89}" dt="2023-02-28T19:30:03.355" v="114" actId="20577"/>
          <ac:spMkLst>
            <pc:docMk/>
            <pc:sldMk cId="4275807398" sldId="451"/>
            <ac:spMk id="3" creationId="{6BBFEDCC-1B51-5E8D-72D3-3AE797F1178F}"/>
          </ac:spMkLst>
        </pc:spChg>
      </pc:sldChg>
      <pc:sldChg chg="addSp modSp add replId">
        <pc:chgData name="CHEN, KATHY (PGR)" userId="S::u2267086@live.warwick.ac.uk::33ad319c-faab-44e7-b730-ab3160d18fae" providerId="AD" clId="Web-{615CBCBB-1D77-4BE8-BB36-D0BA32264A89}" dt="2023-02-28T19:30:27.888" v="120"/>
        <pc:sldMkLst>
          <pc:docMk/>
          <pc:sldMk cId="1700685518" sldId="452"/>
        </pc:sldMkLst>
        <pc:spChg chg="mod">
          <ac:chgData name="CHEN, KATHY (PGR)" userId="S::u2267086@live.warwick.ac.uk::33ad319c-faab-44e7-b730-ab3160d18fae" providerId="AD" clId="Web-{615CBCBB-1D77-4BE8-BB36-D0BA32264A89}" dt="2023-02-28T19:30:07.715" v="116" actId="20577"/>
          <ac:spMkLst>
            <pc:docMk/>
            <pc:sldMk cId="1700685518" sldId="452"/>
            <ac:spMk id="3" creationId="{6BBFEDCC-1B51-5E8D-72D3-3AE797F1178F}"/>
          </ac:spMkLst>
        </pc:spChg>
        <pc:graphicFrameChg chg="add mod modGraphic">
          <ac:chgData name="CHEN, KATHY (PGR)" userId="S::u2267086@live.warwick.ac.uk::33ad319c-faab-44e7-b730-ab3160d18fae" providerId="AD" clId="Web-{615CBCBB-1D77-4BE8-BB36-D0BA32264A89}" dt="2023-02-28T19:30:27.888" v="120"/>
          <ac:graphicFrameMkLst>
            <pc:docMk/>
            <pc:sldMk cId="1700685518" sldId="452"/>
            <ac:graphicFrameMk id="8" creationId="{646CE2B9-80C4-AD5E-0B44-72BC025CEFC1}"/>
          </ac:graphicFrameMkLst>
        </pc:graphicFrameChg>
      </pc:sldChg>
      <pc:sldChg chg="del">
        <pc:chgData name="CHEN, KATHY (PGR)" userId="S::u2267086@live.warwick.ac.uk::33ad319c-faab-44e7-b730-ab3160d18fae" providerId="AD" clId="Web-{615CBCBB-1D77-4BE8-BB36-D0BA32264A89}" dt="2023-02-28T19:27:18.911" v="35"/>
        <pc:sldMkLst>
          <pc:docMk/>
          <pc:sldMk cId="2059153482" sldId="452"/>
        </pc:sldMkLst>
      </pc:sldChg>
      <pc:sldChg chg="del">
        <pc:chgData name="CHEN, KATHY (PGR)" userId="S::u2267086@live.warwick.ac.uk::33ad319c-faab-44e7-b730-ab3160d18fae" providerId="AD" clId="Web-{615CBCBB-1D77-4BE8-BB36-D0BA32264A89}" dt="2023-02-28T19:27:19.802" v="36"/>
        <pc:sldMkLst>
          <pc:docMk/>
          <pc:sldMk cId="1542874111" sldId="453"/>
        </pc:sldMkLst>
      </pc:sldChg>
      <pc:sldChg chg="delSp modSp add replId">
        <pc:chgData name="CHEN, KATHY (PGR)" userId="S::u2267086@live.warwick.ac.uk::33ad319c-faab-44e7-b730-ab3160d18fae" providerId="AD" clId="Web-{615CBCBB-1D77-4BE8-BB36-D0BA32264A89}" dt="2023-02-28T19:31:38.515" v="149" actId="20577"/>
        <pc:sldMkLst>
          <pc:docMk/>
          <pc:sldMk cId="1718755269" sldId="453"/>
        </pc:sldMkLst>
        <pc:spChg chg="mod">
          <ac:chgData name="CHEN, KATHY (PGR)" userId="S::u2267086@live.warwick.ac.uk::33ad319c-faab-44e7-b730-ab3160d18fae" providerId="AD" clId="Web-{615CBCBB-1D77-4BE8-BB36-D0BA32264A89}" dt="2023-02-28T19:31:38.515" v="149" actId="20577"/>
          <ac:spMkLst>
            <pc:docMk/>
            <pc:sldMk cId="1718755269" sldId="453"/>
            <ac:spMk id="3" creationId="{6BBFEDCC-1B51-5E8D-72D3-3AE797F1178F}"/>
          </ac:spMkLst>
        </pc:spChg>
        <pc:graphicFrameChg chg="del">
          <ac:chgData name="CHEN, KATHY (PGR)" userId="S::u2267086@live.warwick.ac.uk::33ad319c-faab-44e7-b730-ab3160d18fae" providerId="AD" clId="Web-{615CBCBB-1D77-4BE8-BB36-D0BA32264A89}" dt="2023-02-28T19:30:34.575" v="122"/>
          <ac:graphicFrameMkLst>
            <pc:docMk/>
            <pc:sldMk cId="1718755269" sldId="453"/>
            <ac:graphicFrameMk id="8" creationId="{646CE2B9-80C4-AD5E-0B44-72BC025CEFC1}"/>
          </ac:graphicFrameMkLst>
        </pc:graphicFrameChg>
      </pc:sldChg>
      <pc:sldChg chg="addSp modSp add replId">
        <pc:chgData name="CHEN, KATHY (PGR)" userId="S::u2267086@live.warwick.ac.uk::33ad319c-faab-44e7-b730-ab3160d18fae" providerId="AD" clId="Web-{615CBCBB-1D77-4BE8-BB36-D0BA32264A89}" dt="2023-02-28T19:33:14.378" v="189" actId="1076"/>
        <pc:sldMkLst>
          <pc:docMk/>
          <pc:sldMk cId="1018211188" sldId="454"/>
        </pc:sldMkLst>
        <pc:spChg chg="mod">
          <ac:chgData name="CHEN, KATHY (PGR)" userId="S::u2267086@live.warwick.ac.uk::33ad319c-faab-44e7-b730-ab3160d18fae" providerId="AD" clId="Web-{615CBCBB-1D77-4BE8-BB36-D0BA32264A89}" dt="2023-02-28T19:33:14.378" v="189" actId="1076"/>
          <ac:spMkLst>
            <pc:docMk/>
            <pc:sldMk cId="1018211188" sldId="454"/>
            <ac:spMk id="3" creationId="{6BBFEDCC-1B51-5E8D-72D3-3AE797F1178F}"/>
          </ac:spMkLst>
        </pc:spChg>
        <pc:graphicFrameChg chg="add mod modGraphic">
          <ac:chgData name="CHEN, KATHY (PGR)" userId="S::u2267086@live.warwick.ac.uk::33ad319c-faab-44e7-b730-ab3160d18fae" providerId="AD" clId="Web-{615CBCBB-1D77-4BE8-BB36-D0BA32264A89}" dt="2023-02-28T19:32:26.939" v="163" actId="1076"/>
          <ac:graphicFrameMkLst>
            <pc:docMk/>
            <pc:sldMk cId="1018211188" sldId="454"/>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05" v="37"/>
        <pc:sldMkLst>
          <pc:docMk/>
          <pc:sldMk cId="3017710052" sldId="454"/>
        </pc:sldMkLst>
      </pc:sldChg>
      <pc:sldChg chg="delSp modSp add replId">
        <pc:chgData name="CHEN, KATHY (PGR)" userId="S::u2267086@live.warwick.ac.uk::33ad319c-faab-44e7-b730-ab3160d18fae" providerId="AD" clId="Web-{615CBCBB-1D77-4BE8-BB36-D0BA32264A89}" dt="2023-02-28T19:34:06.681" v="200" actId="20577"/>
        <pc:sldMkLst>
          <pc:docMk/>
          <pc:sldMk cId="1632513714" sldId="455"/>
        </pc:sldMkLst>
        <pc:spChg chg="mod">
          <ac:chgData name="CHEN, KATHY (PGR)" userId="S::u2267086@live.warwick.ac.uk::33ad319c-faab-44e7-b730-ab3160d18fae" providerId="AD" clId="Web-{615CBCBB-1D77-4BE8-BB36-D0BA32264A89}" dt="2023-02-28T19:34:06.681" v="200" actId="20577"/>
          <ac:spMkLst>
            <pc:docMk/>
            <pc:sldMk cId="1632513714" sldId="455"/>
            <ac:spMk id="3" creationId="{6BBFEDCC-1B51-5E8D-72D3-3AE797F1178F}"/>
          </ac:spMkLst>
        </pc:spChg>
        <pc:graphicFrameChg chg="del">
          <ac:chgData name="CHEN, KATHY (PGR)" userId="S::u2267086@live.warwick.ac.uk::33ad319c-faab-44e7-b730-ab3160d18fae" providerId="AD" clId="Web-{615CBCBB-1D77-4BE8-BB36-D0BA32264A89}" dt="2023-02-28T19:33:20.866" v="191"/>
          <ac:graphicFrameMkLst>
            <pc:docMk/>
            <pc:sldMk cId="1632513714" sldId="455"/>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21" v="38"/>
        <pc:sldMkLst>
          <pc:docMk/>
          <pc:sldMk cId="2917534207" sldId="455"/>
        </pc:sldMkLst>
      </pc:sldChg>
      <pc:sldChg chg="del">
        <pc:chgData name="CHEN, KATHY (PGR)" userId="S::u2267086@live.warwick.ac.uk::33ad319c-faab-44e7-b730-ab3160d18fae" providerId="AD" clId="Web-{615CBCBB-1D77-4BE8-BB36-D0BA32264A89}" dt="2023-02-28T19:27:20.552" v="39"/>
        <pc:sldMkLst>
          <pc:docMk/>
          <pc:sldMk cId="1528137273" sldId="456"/>
        </pc:sldMkLst>
      </pc:sldChg>
      <pc:sldChg chg="modSp add replId">
        <pc:chgData name="CHEN, KATHY (PGR)" userId="S::u2267086@live.warwick.ac.uk::33ad319c-faab-44e7-b730-ab3160d18fae" providerId="AD" clId="Web-{615CBCBB-1D77-4BE8-BB36-D0BA32264A89}" dt="2023-02-28T19:34:53.886" v="214" actId="14100"/>
        <pc:sldMkLst>
          <pc:docMk/>
          <pc:sldMk cId="1877561081" sldId="456"/>
        </pc:sldMkLst>
        <pc:spChg chg="mod">
          <ac:chgData name="CHEN, KATHY (PGR)" userId="S::u2267086@live.warwick.ac.uk::33ad319c-faab-44e7-b730-ab3160d18fae" providerId="AD" clId="Web-{615CBCBB-1D77-4BE8-BB36-D0BA32264A89}" dt="2023-02-28T19:34:53.886" v="214" actId="14100"/>
          <ac:spMkLst>
            <pc:docMk/>
            <pc:sldMk cId="1877561081" sldId="456"/>
            <ac:spMk id="3" creationId="{6BBFEDCC-1B51-5E8D-72D3-3AE797F1178F}"/>
          </ac:spMkLst>
        </pc:spChg>
      </pc:sldChg>
      <pc:sldChg chg="modSp add replId">
        <pc:chgData name="CHEN, KATHY (PGR)" userId="S::u2267086@live.warwick.ac.uk::33ad319c-faab-44e7-b730-ab3160d18fae" providerId="AD" clId="Web-{615CBCBB-1D77-4BE8-BB36-D0BA32264A89}" dt="2023-02-28T19:35:39.575" v="222" actId="20577"/>
        <pc:sldMkLst>
          <pc:docMk/>
          <pc:sldMk cId="1539859030" sldId="457"/>
        </pc:sldMkLst>
        <pc:spChg chg="mod">
          <ac:chgData name="CHEN, KATHY (PGR)" userId="S::u2267086@live.warwick.ac.uk::33ad319c-faab-44e7-b730-ab3160d18fae" providerId="AD" clId="Web-{615CBCBB-1D77-4BE8-BB36-D0BA32264A89}" dt="2023-02-28T19:35:39.575" v="222" actId="20577"/>
          <ac:spMkLst>
            <pc:docMk/>
            <pc:sldMk cId="1539859030" sldId="457"/>
            <ac:spMk id="3" creationId="{6BBFEDCC-1B51-5E8D-72D3-3AE797F1178F}"/>
          </ac:spMkLst>
        </pc:spChg>
      </pc:sldChg>
      <pc:sldChg chg="addSp delSp modSp add replId">
        <pc:chgData name="CHEN, KATHY (PGR)" userId="S::u2267086@live.warwick.ac.uk::33ad319c-faab-44e7-b730-ab3160d18fae" providerId="AD" clId="Web-{615CBCBB-1D77-4BE8-BB36-D0BA32264A89}" dt="2023-02-28T19:37:23.829" v="244"/>
        <pc:sldMkLst>
          <pc:docMk/>
          <pc:sldMk cId="4001921841" sldId="458"/>
        </pc:sldMkLst>
        <pc:spChg chg="mod">
          <ac:chgData name="CHEN, KATHY (PGR)" userId="S::u2267086@live.warwick.ac.uk::33ad319c-faab-44e7-b730-ab3160d18fae" providerId="AD" clId="Web-{615CBCBB-1D77-4BE8-BB36-D0BA32264A89}" dt="2023-02-28T19:35:53.138" v="225" actId="20577"/>
          <ac:spMkLst>
            <pc:docMk/>
            <pc:sldMk cId="4001921841" sldId="458"/>
            <ac:spMk id="3" creationId="{6BBFEDCC-1B51-5E8D-72D3-3AE797F1178F}"/>
          </ac:spMkLst>
        </pc:spChg>
        <pc:graphicFrameChg chg="add mod modGraphic">
          <ac:chgData name="CHEN, KATHY (PGR)" userId="S::u2267086@live.warwick.ac.uk::33ad319c-faab-44e7-b730-ab3160d18fae" providerId="AD" clId="Web-{615CBCBB-1D77-4BE8-BB36-D0BA32264A89}" dt="2023-02-28T19:37:23.829" v="244"/>
          <ac:graphicFrameMkLst>
            <pc:docMk/>
            <pc:sldMk cId="4001921841" sldId="458"/>
            <ac:graphicFrameMk id="8" creationId="{5D292280-1851-FBD3-7A22-C0C64A46064D}"/>
          </ac:graphicFrameMkLst>
        </pc:graphicFrameChg>
        <pc:graphicFrameChg chg="add del mod modGraphic">
          <ac:chgData name="CHEN, KATHY (PGR)" userId="S::u2267086@live.warwick.ac.uk::33ad319c-faab-44e7-b730-ab3160d18fae" providerId="AD" clId="Web-{615CBCBB-1D77-4BE8-BB36-D0BA32264A89}" dt="2023-02-28T19:37:19.157" v="243"/>
          <ac:graphicFrameMkLst>
            <pc:docMk/>
            <pc:sldMk cId="4001921841" sldId="458"/>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7:15.469" v="242"/>
        <pc:sldMkLst>
          <pc:docMk/>
          <pc:sldMk cId="1748358944" sldId="459"/>
        </pc:sldMkLst>
        <pc:graphicFrameChg chg="del">
          <ac:chgData name="CHEN, KATHY (PGR)" userId="S::u2267086@live.warwick.ac.uk::33ad319c-faab-44e7-b730-ab3160d18fae" providerId="AD" clId="Web-{615CBCBB-1D77-4BE8-BB36-D0BA32264A89}" dt="2023-02-28T19:37:01.625" v="239"/>
          <ac:graphicFrameMkLst>
            <pc:docMk/>
            <pc:sldMk cId="1748358944" sldId="459"/>
            <ac:graphicFrameMk id="8" creationId="{5D292280-1851-FBD3-7A22-C0C64A46064D}"/>
          </ac:graphicFrameMkLst>
        </pc:graphicFrameChg>
        <pc:graphicFrameChg chg="mod modGraphic">
          <ac:chgData name="CHEN, KATHY (PGR)" userId="S::u2267086@live.warwick.ac.uk::33ad319c-faab-44e7-b730-ab3160d18fae" providerId="AD" clId="Web-{615CBCBB-1D77-4BE8-BB36-D0BA32264A89}" dt="2023-02-28T19:37:15.469" v="242"/>
          <ac:graphicFrameMkLst>
            <pc:docMk/>
            <pc:sldMk cId="1748358944" sldId="459"/>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8:00.346" v="256" actId="20577"/>
        <pc:sldMkLst>
          <pc:docMk/>
          <pc:sldMk cId="385670262" sldId="460"/>
        </pc:sldMkLst>
        <pc:spChg chg="mod">
          <ac:chgData name="CHEN, KATHY (PGR)" userId="S::u2267086@live.warwick.ac.uk::33ad319c-faab-44e7-b730-ab3160d18fae" providerId="AD" clId="Web-{615CBCBB-1D77-4BE8-BB36-D0BA32264A89}" dt="2023-02-28T19:38:00.346" v="256" actId="20577"/>
          <ac:spMkLst>
            <pc:docMk/>
            <pc:sldMk cId="385670262" sldId="460"/>
            <ac:spMk id="3" creationId="{6BBFEDCC-1B51-5E8D-72D3-3AE797F1178F}"/>
          </ac:spMkLst>
        </pc:spChg>
        <pc:graphicFrameChg chg="del mod modGraphic">
          <ac:chgData name="CHEN, KATHY (PGR)" userId="S::u2267086@live.warwick.ac.uk::33ad319c-faab-44e7-b730-ab3160d18fae" providerId="AD" clId="Web-{615CBCBB-1D77-4BE8-BB36-D0BA32264A89}" dt="2023-02-28T19:37:42.127" v="248"/>
          <ac:graphicFrameMkLst>
            <pc:docMk/>
            <pc:sldMk cId="385670262" sldId="460"/>
            <ac:graphicFrameMk id="10" creationId="{9FAF8B0C-55D3-1C33-F380-CF252C05A851}"/>
          </ac:graphicFrameMkLst>
        </pc:graphicFrameChg>
      </pc:sldChg>
      <pc:sldChg chg="modSp add replId">
        <pc:chgData name="CHEN, KATHY (PGR)" userId="S::u2267086@live.warwick.ac.uk::33ad319c-faab-44e7-b730-ab3160d18fae" providerId="AD" clId="Web-{615CBCBB-1D77-4BE8-BB36-D0BA32264A89}" dt="2023-02-28T19:38:28.128" v="272" actId="20577"/>
        <pc:sldMkLst>
          <pc:docMk/>
          <pc:sldMk cId="1060788308" sldId="461"/>
        </pc:sldMkLst>
        <pc:spChg chg="mod">
          <ac:chgData name="CHEN, KATHY (PGR)" userId="S::u2267086@live.warwick.ac.uk::33ad319c-faab-44e7-b730-ab3160d18fae" providerId="AD" clId="Web-{615CBCBB-1D77-4BE8-BB36-D0BA32264A89}" dt="2023-02-28T19:38:28.128" v="272" actId="20577"/>
          <ac:spMkLst>
            <pc:docMk/>
            <pc:sldMk cId="1060788308" sldId="461"/>
            <ac:spMk id="3" creationId="{6BBFEDCC-1B51-5E8D-72D3-3AE797F1178F}"/>
          </ac:spMkLst>
        </pc:spChg>
      </pc:sldChg>
      <pc:sldChg chg="addSp modSp add replId">
        <pc:chgData name="CHEN, KATHY (PGR)" userId="S::u2267086@live.warwick.ac.uk::33ad319c-faab-44e7-b730-ab3160d18fae" providerId="AD" clId="Web-{615CBCBB-1D77-4BE8-BB36-D0BA32264A89}" dt="2023-02-28T19:38:51.145" v="278" actId="1076"/>
        <pc:sldMkLst>
          <pc:docMk/>
          <pc:sldMk cId="1022434583" sldId="462"/>
        </pc:sldMkLst>
        <pc:spChg chg="mod">
          <ac:chgData name="CHEN, KATHY (PGR)" userId="S::u2267086@live.warwick.ac.uk::33ad319c-faab-44e7-b730-ab3160d18fae" providerId="AD" clId="Web-{615CBCBB-1D77-4BE8-BB36-D0BA32264A89}" dt="2023-02-28T19:38:43.316" v="275" actId="20577"/>
          <ac:spMkLst>
            <pc:docMk/>
            <pc:sldMk cId="1022434583" sldId="462"/>
            <ac:spMk id="3" creationId="{6BBFEDCC-1B51-5E8D-72D3-3AE797F1178F}"/>
          </ac:spMkLst>
        </pc:spChg>
        <pc:graphicFrameChg chg="add mod modGraphic">
          <ac:chgData name="CHEN, KATHY (PGR)" userId="S::u2267086@live.warwick.ac.uk::33ad319c-faab-44e7-b730-ab3160d18fae" providerId="AD" clId="Web-{615CBCBB-1D77-4BE8-BB36-D0BA32264A89}" dt="2023-02-28T19:38:51.145" v="278" actId="1076"/>
          <ac:graphicFrameMkLst>
            <pc:docMk/>
            <pc:sldMk cId="1022434583" sldId="462"/>
            <ac:graphicFrameMk id="8" creationId="{BCF326AE-1905-0846-B21F-61C29939E6AD}"/>
          </ac:graphicFrameMkLst>
        </pc:graphicFrameChg>
      </pc:sldChg>
      <pc:sldChg chg="addSp delSp modSp add replId">
        <pc:chgData name="CHEN, KATHY (PGR)" userId="S::u2267086@live.warwick.ac.uk::33ad319c-faab-44e7-b730-ab3160d18fae" providerId="AD" clId="Web-{615CBCBB-1D77-4BE8-BB36-D0BA32264A89}" dt="2023-02-28T19:39:10.724" v="283" actId="1076"/>
        <pc:sldMkLst>
          <pc:docMk/>
          <pc:sldMk cId="2858655472" sldId="463"/>
        </pc:sldMkLst>
        <pc:graphicFrameChg chg="del">
          <ac:chgData name="CHEN, KATHY (PGR)" userId="S::u2267086@live.warwick.ac.uk::33ad319c-faab-44e7-b730-ab3160d18fae" providerId="AD" clId="Web-{615CBCBB-1D77-4BE8-BB36-D0BA32264A89}" dt="2023-02-28T19:38:56.614" v="280"/>
          <ac:graphicFrameMkLst>
            <pc:docMk/>
            <pc:sldMk cId="2858655472" sldId="463"/>
            <ac:graphicFrameMk id="8" creationId="{BCF326AE-1905-0846-B21F-61C29939E6AD}"/>
          </ac:graphicFrameMkLst>
        </pc:graphicFrameChg>
        <pc:graphicFrameChg chg="add mod modGraphic">
          <ac:chgData name="CHEN, KATHY (PGR)" userId="S::u2267086@live.warwick.ac.uk::33ad319c-faab-44e7-b730-ab3160d18fae" providerId="AD" clId="Web-{615CBCBB-1D77-4BE8-BB36-D0BA32264A89}" dt="2023-02-28T19:39:10.724" v="283" actId="1076"/>
          <ac:graphicFrameMkLst>
            <pc:docMk/>
            <pc:sldMk cId="2858655472" sldId="463"/>
            <ac:graphicFrameMk id="9" creationId="{AD5FBAE2-152A-3D01-3695-FBC9E44DD96E}"/>
          </ac:graphicFrameMkLst>
        </pc:graphicFrameChg>
      </pc:sldChg>
      <pc:sldChg chg="delSp modSp add replId">
        <pc:chgData name="CHEN, KATHY (PGR)" userId="S::u2267086@live.warwick.ac.uk::33ad319c-faab-44e7-b730-ab3160d18fae" providerId="AD" clId="Web-{615CBCBB-1D77-4BE8-BB36-D0BA32264A89}" dt="2023-02-28T19:39:59.897" v="292" actId="20577"/>
        <pc:sldMkLst>
          <pc:docMk/>
          <pc:sldMk cId="850317712" sldId="464"/>
        </pc:sldMkLst>
        <pc:spChg chg="mod">
          <ac:chgData name="CHEN, KATHY (PGR)" userId="S::u2267086@live.warwick.ac.uk::33ad319c-faab-44e7-b730-ab3160d18fae" providerId="AD" clId="Web-{615CBCBB-1D77-4BE8-BB36-D0BA32264A89}" dt="2023-02-28T19:39:59.897" v="292" actId="20577"/>
          <ac:spMkLst>
            <pc:docMk/>
            <pc:sldMk cId="850317712" sldId="464"/>
            <ac:spMk id="3" creationId="{6BBFEDCC-1B51-5E8D-72D3-3AE797F1178F}"/>
          </ac:spMkLst>
        </pc:spChg>
        <pc:graphicFrameChg chg="del">
          <ac:chgData name="CHEN, KATHY (PGR)" userId="S::u2267086@live.warwick.ac.uk::33ad319c-faab-44e7-b730-ab3160d18fae" providerId="AD" clId="Web-{615CBCBB-1D77-4BE8-BB36-D0BA32264A89}" dt="2023-02-28T19:39:15.286" v="285"/>
          <ac:graphicFrameMkLst>
            <pc:docMk/>
            <pc:sldMk cId="850317712" sldId="464"/>
            <ac:graphicFrameMk id="9" creationId="{AD5FBAE2-152A-3D01-3695-FBC9E44DD96E}"/>
          </ac:graphicFrameMkLst>
        </pc:graphicFrameChg>
      </pc:sldChg>
      <pc:sldChg chg="addSp delSp modSp add replId">
        <pc:chgData name="CHEN, KATHY (PGR)" userId="S::u2267086@live.warwick.ac.uk::33ad319c-faab-44e7-b730-ab3160d18fae" providerId="AD" clId="Web-{615CBCBB-1D77-4BE8-BB36-D0BA32264A89}" dt="2023-02-28T19:42:59.701" v="398" actId="20577"/>
        <pc:sldMkLst>
          <pc:docMk/>
          <pc:sldMk cId="586231661" sldId="465"/>
        </pc:sldMkLst>
        <pc:spChg chg="mod">
          <ac:chgData name="CHEN, KATHY (PGR)" userId="S::u2267086@live.warwick.ac.uk::33ad319c-faab-44e7-b730-ab3160d18fae" providerId="AD" clId="Web-{615CBCBB-1D77-4BE8-BB36-D0BA32264A89}" dt="2023-02-28T19:41:33.057" v="357" actId="20577"/>
          <ac:spMkLst>
            <pc:docMk/>
            <pc:sldMk cId="586231661" sldId="465"/>
            <ac:spMk id="2" creationId="{20C34B7D-E70A-2934-8E22-8DFD850923A8}"/>
          </ac:spMkLst>
        </pc:spChg>
        <pc:spChg chg="mod">
          <ac:chgData name="CHEN, KATHY (PGR)" userId="S::u2267086@live.warwick.ac.uk::33ad319c-faab-44e7-b730-ab3160d18fae" providerId="AD" clId="Web-{615CBCBB-1D77-4BE8-BB36-D0BA32264A89}" dt="2023-02-28T19:42:59.701" v="398" actId="20577"/>
          <ac:spMkLst>
            <pc:docMk/>
            <pc:sldMk cId="586231661" sldId="465"/>
            <ac:spMk id="3" creationId="{6BBFEDCC-1B51-5E8D-72D3-3AE797F1178F}"/>
          </ac:spMkLst>
        </pc:spChg>
        <pc:spChg chg="add del mod">
          <ac:chgData name="CHEN, KATHY (PGR)" userId="S::u2267086@live.warwick.ac.uk::33ad319c-faab-44e7-b730-ab3160d18fae" providerId="AD" clId="Web-{615CBCBB-1D77-4BE8-BB36-D0BA32264A89}" dt="2023-02-28T19:40:23.539" v="301"/>
          <ac:spMkLst>
            <pc:docMk/>
            <pc:sldMk cId="586231661" sldId="465"/>
            <ac:spMk id="9" creationId="{1C8280BE-FE62-B45E-C38B-D123299C07FA}"/>
          </ac:spMkLst>
        </pc:spChg>
        <pc:graphicFrameChg chg="add mod modGraphic">
          <ac:chgData name="CHEN, KATHY (PGR)" userId="S::u2267086@live.warwick.ac.uk::33ad319c-faab-44e7-b730-ab3160d18fae" providerId="AD" clId="Web-{615CBCBB-1D77-4BE8-BB36-D0BA32264A89}" dt="2023-02-28T19:41:28.495" v="356" actId="1076"/>
          <ac:graphicFrameMkLst>
            <pc:docMk/>
            <pc:sldMk cId="586231661" sldId="465"/>
            <ac:graphicFrameMk id="8" creationId="{381C20B3-5620-740B-A077-F7430051349E}"/>
          </ac:graphicFrameMkLst>
        </pc:graphicFrameChg>
      </pc:sldChg>
      <pc:sldChg chg="delSp modSp add replId">
        <pc:chgData name="CHEN, KATHY (PGR)" userId="S::u2267086@live.warwick.ac.uk::33ad319c-faab-44e7-b730-ab3160d18fae" providerId="AD" clId="Web-{615CBCBB-1D77-4BE8-BB36-D0BA32264A89}" dt="2023-02-28T19:44:17.923" v="441" actId="20577"/>
        <pc:sldMkLst>
          <pc:docMk/>
          <pc:sldMk cId="3730488837" sldId="466"/>
        </pc:sldMkLst>
        <pc:spChg chg="mod">
          <ac:chgData name="CHEN, KATHY (PGR)" userId="S::u2267086@live.warwick.ac.uk::33ad319c-faab-44e7-b730-ab3160d18fae" providerId="AD" clId="Web-{615CBCBB-1D77-4BE8-BB36-D0BA32264A89}" dt="2023-02-28T19:43:48.500" v="432" actId="20577"/>
          <ac:spMkLst>
            <pc:docMk/>
            <pc:sldMk cId="3730488837" sldId="466"/>
            <ac:spMk id="2" creationId="{20C34B7D-E70A-2934-8E22-8DFD850923A8}"/>
          </ac:spMkLst>
        </pc:spChg>
        <pc:spChg chg="mod">
          <ac:chgData name="CHEN, KATHY (PGR)" userId="S::u2267086@live.warwick.ac.uk::33ad319c-faab-44e7-b730-ab3160d18fae" providerId="AD" clId="Web-{615CBCBB-1D77-4BE8-BB36-D0BA32264A89}" dt="2023-02-28T19:44:17.923" v="441" actId="20577"/>
          <ac:spMkLst>
            <pc:docMk/>
            <pc:sldMk cId="3730488837" sldId="466"/>
            <ac:spMk id="3" creationId="{6BBFEDCC-1B51-5E8D-72D3-3AE797F1178F}"/>
          </ac:spMkLst>
        </pc:spChg>
        <pc:graphicFrameChg chg="del">
          <ac:chgData name="CHEN, KATHY (PGR)" userId="S::u2267086@live.warwick.ac.uk::33ad319c-faab-44e7-b730-ab3160d18fae" providerId="AD" clId="Web-{615CBCBB-1D77-4BE8-BB36-D0BA32264A89}" dt="2023-02-28T19:43:19.343" v="400"/>
          <ac:graphicFrameMkLst>
            <pc:docMk/>
            <pc:sldMk cId="3730488837" sldId="466"/>
            <ac:graphicFrameMk id="8" creationId="{381C20B3-5620-740B-A077-F7430051349E}"/>
          </ac:graphicFrameMkLst>
        </pc:graphicFrameChg>
      </pc:sldChg>
      <pc:sldChg chg="modSp add replId">
        <pc:chgData name="CHEN, KATHY (PGR)" userId="S::u2267086@live.warwick.ac.uk::33ad319c-faab-44e7-b730-ab3160d18fae" providerId="AD" clId="Web-{615CBCBB-1D77-4BE8-BB36-D0BA32264A89}" dt="2023-02-28T19:44:38.017" v="446" actId="20577"/>
        <pc:sldMkLst>
          <pc:docMk/>
          <pc:sldMk cId="1133347326" sldId="467"/>
        </pc:sldMkLst>
        <pc:spChg chg="mod">
          <ac:chgData name="CHEN, KATHY (PGR)" userId="S::u2267086@live.warwick.ac.uk::33ad319c-faab-44e7-b730-ab3160d18fae" providerId="AD" clId="Web-{615CBCBB-1D77-4BE8-BB36-D0BA32264A89}" dt="2023-02-28T19:44:38.017" v="446" actId="20577"/>
          <ac:spMkLst>
            <pc:docMk/>
            <pc:sldMk cId="1133347326" sldId="467"/>
            <ac:spMk id="3" creationId="{6BBFEDCC-1B51-5E8D-72D3-3AE797F1178F}"/>
          </ac:spMkLst>
        </pc:spChg>
      </pc:sldChg>
      <pc:sldChg chg="addSp modSp add replId">
        <pc:chgData name="CHEN, KATHY (PGR)" userId="S::u2267086@live.warwick.ac.uk::33ad319c-faab-44e7-b730-ab3160d18fae" providerId="AD" clId="Web-{615CBCBB-1D77-4BE8-BB36-D0BA32264A89}" dt="2023-02-28T19:47:28.665" v="483"/>
        <pc:sldMkLst>
          <pc:docMk/>
          <pc:sldMk cId="2326726683" sldId="468"/>
        </pc:sldMkLst>
        <pc:spChg chg="mod">
          <ac:chgData name="CHEN, KATHY (PGR)" userId="S::u2267086@live.warwick.ac.uk::33ad319c-faab-44e7-b730-ab3160d18fae" providerId="AD" clId="Web-{615CBCBB-1D77-4BE8-BB36-D0BA32264A89}" dt="2023-02-28T19:45:17.644" v="455" actId="20577"/>
          <ac:spMkLst>
            <pc:docMk/>
            <pc:sldMk cId="2326726683" sldId="468"/>
            <ac:spMk id="3" creationId="{6BBFEDCC-1B51-5E8D-72D3-3AE797F1178F}"/>
          </ac:spMkLst>
        </pc:spChg>
        <pc:spChg chg="add mod">
          <ac:chgData name="CHEN, KATHY (PGR)" userId="S::u2267086@live.warwick.ac.uk::33ad319c-faab-44e7-b730-ab3160d18fae" providerId="AD" clId="Web-{615CBCBB-1D77-4BE8-BB36-D0BA32264A89}" dt="2023-02-28T19:47:20.930" v="482" actId="1076"/>
          <ac:spMkLst>
            <pc:docMk/>
            <pc:sldMk cId="2326726683" sldId="468"/>
            <ac:spMk id="9" creationId="{8ABDE436-33AA-2968-99CC-33B8612284DE}"/>
          </ac:spMkLst>
        </pc:spChg>
        <pc:graphicFrameChg chg="add mod modGraphic">
          <ac:chgData name="CHEN, KATHY (PGR)" userId="S::u2267086@live.warwick.ac.uk::33ad319c-faab-44e7-b730-ab3160d18fae" providerId="AD" clId="Web-{615CBCBB-1D77-4BE8-BB36-D0BA32264A89}" dt="2023-02-28T19:47:28.665" v="483"/>
          <ac:graphicFrameMkLst>
            <pc:docMk/>
            <pc:sldMk cId="2326726683" sldId="468"/>
            <ac:graphicFrameMk id="8" creationId="{616BB52C-9B55-53B4-D8E5-AA053631D00C}"/>
          </ac:graphicFrameMkLst>
        </pc:graphicFrameChg>
      </pc:sldChg>
      <pc:sldChg chg="addSp delSp modSp add replId">
        <pc:chgData name="CHEN, KATHY (PGR)" userId="S::u2267086@live.warwick.ac.uk::33ad319c-faab-44e7-b730-ab3160d18fae" providerId="AD" clId="Web-{615CBCBB-1D77-4BE8-BB36-D0BA32264A89}" dt="2023-02-28T19:49:26.216" v="520" actId="20577"/>
        <pc:sldMkLst>
          <pc:docMk/>
          <pc:sldMk cId="3123405472" sldId="469"/>
        </pc:sldMkLst>
        <pc:spChg chg="mod">
          <ac:chgData name="CHEN, KATHY (PGR)" userId="S::u2267086@live.warwick.ac.uk::33ad319c-faab-44e7-b730-ab3160d18fae" providerId="AD" clId="Web-{615CBCBB-1D77-4BE8-BB36-D0BA32264A89}" dt="2023-02-28T19:49:26.216" v="520" actId="20577"/>
          <ac:spMkLst>
            <pc:docMk/>
            <pc:sldMk cId="3123405472" sldId="469"/>
            <ac:spMk id="3" creationId="{6BBFEDCC-1B51-5E8D-72D3-3AE797F1178F}"/>
          </ac:spMkLst>
        </pc:spChg>
        <pc:graphicFrameChg chg="del">
          <ac:chgData name="CHEN, KATHY (PGR)" userId="S::u2267086@live.warwick.ac.uk::33ad319c-faab-44e7-b730-ab3160d18fae" providerId="AD" clId="Web-{615CBCBB-1D77-4BE8-BB36-D0BA32264A89}" dt="2023-02-28T19:47:33.962" v="484"/>
          <ac:graphicFrameMkLst>
            <pc:docMk/>
            <pc:sldMk cId="3123405472" sldId="469"/>
            <ac:graphicFrameMk id="8" creationId="{616BB52C-9B55-53B4-D8E5-AA053631D00C}"/>
          </ac:graphicFrameMkLst>
        </pc:graphicFrameChg>
        <pc:picChg chg="add mod">
          <ac:chgData name="CHEN, KATHY (PGR)" userId="S::u2267086@live.warwick.ac.uk::33ad319c-faab-44e7-b730-ab3160d18fae" providerId="AD" clId="Web-{615CBCBB-1D77-4BE8-BB36-D0BA32264A89}" dt="2023-02-28T19:48:34.480" v="498" actId="1076"/>
          <ac:picMkLst>
            <pc:docMk/>
            <pc:sldMk cId="3123405472" sldId="469"/>
            <ac:picMk id="6" creationId="{756C188F-C54E-C76C-903D-034AE70B5DF2}"/>
          </ac:picMkLst>
        </pc:picChg>
      </pc:sldChg>
      <pc:sldChg chg="addSp delSp modSp add replId">
        <pc:chgData name="CHEN, KATHY (PGR)" userId="S::u2267086@live.warwick.ac.uk::33ad319c-faab-44e7-b730-ab3160d18fae" providerId="AD" clId="Web-{615CBCBB-1D77-4BE8-BB36-D0BA32264A89}" dt="2023-02-28T19:51:22.814" v="563" actId="1076"/>
        <pc:sldMkLst>
          <pc:docMk/>
          <pc:sldMk cId="3226199609" sldId="470"/>
        </pc:sldMkLst>
        <pc:spChg chg="mod">
          <ac:chgData name="CHEN, KATHY (PGR)" userId="S::u2267086@live.warwick.ac.uk::33ad319c-faab-44e7-b730-ab3160d18fae" providerId="AD" clId="Web-{615CBCBB-1D77-4BE8-BB36-D0BA32264A89}" dt="2023-02-28T19:51:21.689" v="562" actId="20577"/>
          <ac:spMkLst>
            <pc:docMk/>
            <pc:sldMk cId="3226199609" sldId="470"/>
            <ac:spMk id="3" creationId="{6BBFEDCC-1B51-5E8D-72D3-3AE797F1178F}"/>
          </ac:spMkLst>
        </pc:spChg>
        <pc:picChg chg="del">
          <ac:chgData name="CHEN, KATHY (PGR)" userId="S::u2267086@live.warwick.ac.uk::33ad319c-faab-44e7-b730-ab3160d18fae" providerId="AD" clId="Web-{615CBCBB-1D77-4BE8-BB36-D0BA32264A89}" dt="2023-02-28T19:49:29.419" v="522"/>
          <ac:picMkLst>
            <pc:docMk/>
            <pc:sldMk cId="3226199609" sldId="470"/>
            <ac:picMk id="6" creationId="{756C188F-C54E-C76C-903D-034AE70B5DF2}"/>
          </ac:picMkLst>
        </pc:picChg>
        <pc:picChg chg="add mod">
          <ac:chgData name="CHEN, KATHY (PGR)" userId="S::u2267086@live.warwick.ac.uk::33ad319c-faab-44e7-b730-ab3160d18fae" providerId="AD" clId="Web-{615CBCBB-1D77-4BE8-BB36-D0BA32264A89}" dt="2023-02-28T19:50:11.452" v="536" actId="1076"/>
          <ac:picMkLst>
            <pc:docMk/>
            <pc:sldMk cId="3226199609" sldId="470"/>
            <ac:picMk id="8" creationId="{351C36CF-1930-F10B-F2B7-B29709417F44}"/>
          </ac:picMkLst>
        </pc:picChg>
        <pc:picChg chg="add mod">
          <ac:chgData name="CHEN, KATHY (PGR)" userId="S::u2267086@live.warwick.ac.uk::33ad319c-faab-44e7-b730-ab3160d18fae" providerId="AD" clId="Web-{615CBCBB-1D77-4BE8-BB36-D0BA32264A89}" dt="2023-02-28T19:51:22.814" v="563" actId="1076"/>
          <ac:picMkLst>
            <pc:docMk/>
            <pc:sldMk cId="3226199609" sldId="470"/>
            <ac:picMk id="9" creationId="{EFE8189D-C8A5-3CE9-AEE1-AB632152A319}"/>
          </ac:picMkLst>
        </pc:picChg>
      </pc:sldChg>
      <pc:sldChg chg="addSp delSp modSp add replId">
        <pc:chgData name="CHEN, KATHY (PGR)" userId="S::u2267086@live.warwick.ac.uk::33ad319c-faab-44e7-b730-ab3160d18fae" providerId="AD" clId="Web-{615CBCBB-1D77-4BE8-BB36-D0BA32264A89}" dt="2023-02-28T19:55:29.417" v="654" actId="20577"/>
        <pc:sldMkLst>
          <pc:docMk/>
          <pc:sldMk cId="3331686501" sldId="471"/>
        </pc:sldMkLst>
        <pc:spChg chg="del">
          <ac:chgData name="CHEN, KATHY (PGR)" userId="S::u2267086@live.warwick.ac.uk::33ad319c-faab-44e7-b730-ab3160d18fae" providerId="AD" clId="Web-{615CBCBB-1D77-4BE8-BB36-D0BA32264A89}" dt="2023-02-28T19:53:47.757" v="622"/>
          <ac:spMkLst>
            <pc:docMk/>
            <pc:sldMk cId="3331686501" sldId="471"/>
            <ac:spMk id="2" creationId="{20C34B7D-E70A-2934-8E22-8DFD850923A8}"/>
          </ac:spMkLst>
        </pc:spChg>
        <pc:spChg chg="mod">
          <ac:chgData name="CHEN, KATHY (PGR)" userId="S::u2267086@live.warwick.ac.uk::33ad319c-faab-44e7-b730-ab3160d18fae" providerId="AD" clId="Web-{615CBCBB-1D77-4BE8-BB36-D0BA32264A89}" dt="2023-02-28T19:55:29.417" v="654" actId="20577"/>
          <ac:spMkLst>
            <pc:docMk/>
            <pc:sldMk cId="3331686501" sldId="471"/>
            <ac:spMk id="3" creationId="{6BBFEDCC-1B51-5E8D-72D3-3AE797F1178F}"/>
          </ac:spMkLst>
        </pc:spChg>
        <pc:picChg chg="add mod">
          <ac:chgData name="CHEN, KATHY (PGR)" userId="S::u2267086@live.warwick.ac.uk::33ad319c-faab-44e7-b730-ab3160d18fae" providerId="AD" clId="Web-{615CBCBB-1D77-4BE8-BB36-D0BA32264A89}" dt="2023-02-28T19:54:35.165" v="636" actId="1076"/>
          <ac:picMkLst>
            <pc:docMk/>
            <pc:sldMk cId="3331686501" sldId="471"/>
            <ac:picMk id="6" creationId="{C9BE5F21-ADFB-8941-4E85-EAF5C222B32B}"/>
          </ac:picMkLst>
        </pc:picChg>
        <pc:picChg chg="del">
          <ac:chgData name="CHEN, KATHY (PGR)" userId="S::u2267086@live.warwick.ac.uk::33ad319c-faab-44e7-b730-ab3160d18fae" providerId="AD" clId="Web-{615CBCBB-1D77-4BE8-BB36-D0BA32264A89}" dt="2023-02-28T19:51:26.814" v="565"/>
          <ac:picMkLst>
            <pc:docMk/>
            <pc:sldMk cId="3331686501" sldId="471"/>
            <ac:picMk id="8" creationId="{351C36CF-1930-F10B-F2B7-B29709417F44}"/>
          </ac:picMkLst>
        </pc:picChg>
        <pc:picChg chg="del">
          <ac:chgData name="CHEN, KATHY (PGR)" userId="S::u2267086@live.warwick.ac.uk::33ad319c-faab-44e7-b730-ab3160d18fae" providerId="AD" clId="Web-{615CBCBB-1D77-4BE8-BB36-D0BA32264A89}" dt="2023-02-28T19:51:28.111" v="566"/>
          <ac:picMkLst>
            <pc:docMk/>
            <pc:sldMk cId="3331686501" sldId="471"/>
            <ac:picMk id="9" creationId="{EFE8189D-C8A5-3CE9-AEE1-AB632152A319}"/>
          </ac:picMkLst>
        </pc:picChg>
        <pc:picChg chg="add mod">
          <ac:chgData name="CHEN, KATHY (PGR)" userId="S::u2267086@live.warwick.ac.uk::33ad319c-faab-44e7-b730-ab3160d18fae" providerId="AD" clId="Web-{615CBCBB-1D77-4BE8-BB36-D0BA32264A89}" dt="2023-02-28T19:55:08.120" v="647" actId="1076"/>
          <ac:picMkLst>
            <pc:docMk/>
            <pc:sldMk cId="3331686501" sldId="471"/>
            <ac:picMk id="10" creationId="{4BF35FBB-4481-6F42-FECC-C7392B14D7BA}"/>
          </ac:picMkLst>
        </pc:picChg>
      </pc:sldChg>
      <pc:sldChg chg="delSp modSp add replId">
        <pc:chgData name="CHEN, KATHY (PGR)" userId="S::u2267086@live.warwick.ac.uk::33ad319c-faab-44e7-b730-ab3160d18fae" providerId="AD" clId="Web-{615CBCBB-1D77-4BE8-BB36-D0BA32264A89}" dt="2023-02-28T19:56:18.622" v="663" actId="20577"/>
        <pc:sldMkLst>
          <pc:docMk/>
          <pc:sldMk cId="4032059802" sldId="472"/>
        </pc:sldMkLst>
        <pc:spChg chg="mod">
          <ac:chgData name="CHEN, KATHY (PGR)" userId="S::u2267086@live.warwick.ac.uk::33ad319c-faab-44e7-b730-ab3160d18fae" providerId="AD" clId="Web-{615CBCBB-1D77-4BE8-BB36-D0BA32264A89}" dt="2023-02-28T19:56:18.622" v="663" actId="20577"/>
          <ac:spMkLst>
            <pc:docMk/>
            <pc:sldMk cId="4032059802" sldId="472"/>
            <ac:spMk id="3" creationId="{6BBFEDCC-1B51-5E8D-72D3-3AE797F1178F}"/>
          </ac:spMkLst>
        </pc:spChg>
        <pc:picChg chg="del">
          <ac:chgData name="CHEN, KATHY (PGR)" userId="S::u2267086@live.warwick.ac.uk::33ad319c-faab-44e7-b730-ab3160d18fae" providerId="AD" clId="Web-{615CBCBB-1D77-4BE8-BB36-D0BA32264A89}" dt="2023-02-28T19:53:04.287" v="600"/>
          <ac:picMkLst>
            <pc:docMk/>
            <pc:sldMk cId="4032059802" sldId="472"/>
            <ac:picMk id="6" creationId="{C9BE5F21-ADFB-8941-4E85-EAF5C222B32B}"/>
          </ac:picMkLst>
        </pc:picChg>
        <pc:picChg chg="del">
          <ac:chgData name="CHEN, KATHY (PGR)" userId="S::u2267086@live.warwick.ac.uk::33ad319c-faab-44e7-b730-ab3160d18fae" providerId="AD" clId="Web-{615CBCBB-1D77-4BE8-BB36-D0BA32264A89}" dt="2023-02-28T19:53:05.599" v="601"/>
          <ac:picMkLst>
            <pc:docMk/>
            <pc:sldMk cId="4032059802" sldId="472"/>
            <ac:picMk id="10" creationId="{4BF35FBB-4481-6F42-FECC-C7392B14D7BA}"/>
          </ac:picMkLst>
        </pc:picChg>
      </pc:sldChg>
      <pc:sldChg chg="modSp add replId">
        <pc:chgData name="CHEN, KATHY (PGR)" userId="S::u2267086@live.warwick.ac.uk::33ad319c-faab-44e7-b730-ab3160d18fae" providerId="AD" clId="Web-{615CBCBB-1D77-4BE8-BB36-D0BA32264A89}" dt="2023-02-28T19:56:54.124" v="680" actId="20577"/>
        <pc:sldMkLst>
          <pc:docMk/>
          <pc:sldMk cId="2463161979" sldId="473"/>
        </pc:sldMkLst>
        <pc:spChg chg="mod">
          <ac:chgData name="CHEN, KATHY (PGR)" userId="S::u2267086@live.warwick.ac.uk::33ad319c-faab-44e7-b730-ab3160d18fae" providerId="AD" clId="Web-{615CBCBB-1D77-4BE8-BB36-D0BA32264A89}" dt="2023-02-28T19:56:54.124" v="680" actId="20577"/>
          <ac:spMkLst>
            <pc:docMk/>
            <pc:sldMk cId="2463161979" sldId="473"/>
            <ac:spMk id="3" creationId="{6BBFEDCC-1B51-5E8D-72D3-3AE797F1178F}"/>
          </ac:spMkLst>
        </pc:spChg>
      </pc:sldChg>
      <pc:sldChg chg="modSp add replId">
        <pc:chgData name="CHEN, KATHY (PGR)" userId="S::u2267086@live.warwick.ac.uk::33ad319c-faab-44e7-b730-ab3160d18fae" providerId="AD" clId="Web-{615CBCBB-1D77-4BE8-BB36-D0BA32264A89}" dt="2023-02-28T19:59:04.176" v="730" actId="20577"/>
        <pc:sldMkLst>
          <pc:docMk/>
          <pc:sldMk cId="3227864136" sldId="474"/>
        </pc:sldMkLst>
        <pc:spChg chg="mod">
          <ac:chgData name="CHEN, KATHY (PGR)" userId="S::u2267086@live.warwick.ac.uk::33ad319c-faab-44e7-b730-ab3160d18fae" providerId="AD" clId="Web-{615CBCBB-1D77-4BE8-BB36-D0BA32264A89}" dt="2023-02-28T19:59:04.176" v="730" actId="20577"/>
          <ac:spMkLst>
            <pc:docMk/>
            <pc:sldMk cId="3227864136" sldId="474"/>
            <ac:spMk id="3" creationId="{6BBFEDCC-1B51-5E8D-72D3-3AE797F1178F}"/>
          </ac:spMkLst>
        </pc:spChg>
      </pc:sldChg>
      <pc:sldChg chg="delSp modSp add ord replId">
        <pc:chgData name="CHEN, KATHY (PGR)" userId="S::u2267086@live.warwick.ac.uk::33ad319c-faab-44e7-b730-ab3160d18fae" providerId="AD" clId="Web-{615CBCBB-1D77-4BE8-BB36-D0BA32264A89}" dt="2023-02-28T19:58:09.861" v="709"/>
        <pc:sldMkLst>
          <pc:docMk/>
          <pc:sldMk cId="982364583" sldId="475"/>
        </pc:sldMkLst>
        <pc:spChg chg="del">
          <ac:chgData name="CHEN, KATHY (PGR)" userId="S::u2267086@live.warwick.ac.uk::33ad319c-faab-44e7-b730-ab3160d18fae" providerId="AD" clId="Web-{615CBCBB-1D77-4BE8-BB36-D0BA32264A89}" dt="2023-02-28T19:57:27.828" v="689"/>
          <ac:spMkLst>
            <pc:docMk/>
            <pc:sldMk cId="982364583" sldId="475"/>
            <ac:spMk id="2" creationId="{20C34B7D-E70A-2934-8E22-8DFD850923A8}"/>
          </ac:spMkLst>
        </pc:spChg>
        <pc:spChg chg="mod">
          <ac:chgData name="CHEN, KATHY (PGR)" userId="S::u2267086@live.warwick.ac.uk::33ad319c-faab-44e7-b730-ab3160d18fae" providerId="AD" clId="Web-{615CBCBB-1D77-4BE8-BB36-D0BA32264A89}" dt="2023-02-28T19:58:09.345" v="708" actId="20577"/>
          <ac:spMkLst>
            <pc:docMk/>
            <pc:sldMk cId="982364583" sldId="475"/>
            <ac:spMk id="3" creationId="{6BBFEDCC-1B51-5E8D-72D3-3AE797F1178F}"/>
          </ac:spMkLst>
        </pc:spChg>
      </pc:sldChg>
      <pc:sldChg chg="modSp add replId">
        <pc:chgData name="CHEN, KATHY (PGR)" userId="S::u2267086@live.warwick.ac.uk::33ad319c-faab-44e7-b730-ab3160d18fae" providerId="AD" clId="Web-{615CBCBB-1D77-4BE8-BB36-D0BA32264A89}" dt="2023-02-28T19:59:52.740" v="751" actId="20577"/>
        <pc:sldMkLst>
          <pc:docMk/>
          <pc:sldMk cId="1561221133" sldId="476"/>
        </pc:sldMkLst>
        <pc:spChg chg="mod">
          <ac:chgData name="CHEN, KATHY (PGR)" userId="S::u2267086@live.warwick.ac.uk::33ad319c-faab-44e7-b730-ab3160d18fae" providerId="AD" clId="Web-{615CBCBB-1D77-4BE8-BB36-D0BA32264A89}" dt="2023-02-28T19:59:52.740" v="751" actId="20577"/>
          <ac:spMkLst>
            <pc:docMk/>
            <pc:sldMk cId="1561221133" sldId="476"/>
            <ac:spMk id="3" creationId="{6BBFEDCC-1B51-5E8D-72D3-3AE797F1178F}"/>
          </ac:spMkLst>
        </pc:spChg>
      </pc:sldChg>
      <pc:sldChg chg="modSp add replId">
        <pc:chgData name="CHEN, KATHY (PGR)" userId="S::u2267086@live.warwick.ac.uk::33ad319c-faab-44e7-b730-ab3160d18fae" providerId="AD" clId="Web-{615CBCBB-1D77-4BE8-BB36-D0BA32264A89}" dt="2023-02-28T20:00:16.772" v="760" actId="20577"/>
        <pc:sldMkLst>
          <pc:docMk/>
          <pc:sldMk cId="2615794455" sldId="477"/>
        </pc:sldMkLst>
        <pc:spChg chg="mod">
          <ac:chgData name="CHEN, KATHY (PGR)" userId="S::u2267086@live.warwick.ac.uk::33ad319c-faab-44e7-b730-ab3160d18fae" providerId="AD" clId="Web-{615CBCBB-1D77-4BE8-BB36-D0BA32264A89}" dt="2023-02-28T20:00:16.772" v="760" actId="20577"/>
          <ac:spMkLst>
            <pc:docMk/>
            <pc:sldMk cId="2615794455" sldId="477"/>
            <ac:spMk id="3" creationId="{6BBFEDCC-1B51-5E8D-72D3-3AE797F1178F}"/>
          </ac:spMkLst>
        </pc:spChg>
      </pc:sldChg>
      <pc:sldChg chg="modSp add replId">
        <pc:chgData name="CHEN, KATHY (PGR)" userId="S::u2267086@live.warwick.ac.uk::33ad319c-faab-44e7-b730-ab3160d18fae" providerId="AD" clId="Web-{615CBCBB-1D77-4BE8-BB36-D0BA32264A89}" dt="2023-02-28T20:00:34.445" v="766" actId="20577"/>
        <pc:sldMkLst>
          <pc:docMk/>
          <pc:sldMk cId="3356013891" sldId="478"/>
        </pc:sldMkLst>
        <pc:spChg chg="mod">
          <ac:chgData name="CHEN, KATHY (PGR)" userId="S::u2267086@live.warwick.ac.uk::33ad319c-faab-44e7-b730-ab3160d18fae" providerId="AD" clId="Web-{615CBCBB-1D77-4BE8-BB36-D0BA32264A89}" dt="2023-02-28T20:00:34.445" v="766" actId="20577"/>
          <ac:spMkLst>
            <pc:docMk/>
            <pc:sldMk cId="3356013891" sldId="478"/>
            <ac:spMk id="3" creationId="{6BBFEDCC-1B51-5E8D-72D3-3AE797F1178F}"/>
          </ac:spMkLst>
        </pc:spChg>
      </pc:sldChg>
      <pc:sldChg chg="modSp add replId">
        <pc:chgData name="CHEN, KATHY (PGR)" userId="S::u2267086@live.warwick.ac.uk::33ad319c-faab-44e7-b730-ab3160d18fae" providerId="AD" clId="Web-{615CBCBB-1D77-4BE8-BB36-D0BA32264A89}" dt="2023-02-28T20:01:18.274" v="779" actId="20577"/>
        <pc:sldMkLst>
          <pc:docMk/>
          <pc:sldMk cId="2625119962" sldId="479"/>
        </pc:sldMkLst>
        <pc:spChg chg="mod">
          <ac:chgData name="CHEN, KATHY (PGR)" userId="S::u2267086@live.warwick.ac.uk::33ad319c-faab-44e7-b730-ab3160d18fae" providerId="AD" clId="Web-{615CBCBB-1D77-4BE8-BB36-D0BA32264A89}" dt="2023-02-28T20:01:18.274" v="779" actId="20577"/>
          <ac:spMkLst>
            <pc:docMk/>
            <pc:sldMk cId="2625119962" sldId="479"/>
            <ac:spMk id="3" creationId="{6BBFEDCC-1B51-5E8D-72D3-3AE797F1178F}"/>
          </ac:spMkLst>
        </pc:spChg>
      </pc:sldChg>
      <pc:sldChg chg="modSp add replId">
        <pc:chgData name="CHEN, KATHY (PGR)" userId="S::u2267086@live.warwick.ac.uk::33ad319c-faab-44e7-b730-ab3160d18fae" providerId="AD" clId="Web-{615CBCBB-1D77-4BE8-BB36-D0BA32264A89}" dt="2023-02-28T20:01:43.025" v="785" actId="20577"/>
        <pc:sldMkLst>
          <pc:docMk/>
          <pc:sldMk cId="1177251665" sldId="480"/>
        </pc:sldMkLst>
        <pc:spChg chg="mod">
          <ac:chgData name="CHEN, KATHY (PGR)" userId="S::u2267086@live.warwick.ac.uk::33ad319c-faab-44e7-b730-ab3160d18fae" providerId="AD" clId="Web-{615CBCBB-1D77-4BE8-BB36-D0BA32264A89}" dt="2023-02-28T20:01:43.025" v="785" actId="20577"/>
          <ac:spMkLst>
            <pc:docMk/>
            <pc:sldMk cId="1177251665" sldId="480"/>
            <ac:spMk id="3" creationId="{6BBFEDCC-1B51-5E8D-72D3-3AE797F1178F}"/>
          </ac:spMkLst>
        </pc:spChg>
      </pc:sldChg>
      <pc:sldChg chg="modSp add replId">
        <pc:chgData name="CHEN, KATHY (PGR)" userId="S::u2267086@live.warwick.ac.uk::33ad319c-faab-44e7-b730-ab3160d18fae" providerId="AD" clId="Web-{615CBCBB-1D77-4BE8-BB36-D0BA32264A89}" dt="2023-02-28T20:02:05.401" v="799" actId="20577"/>
        <pc:sldMkLst>
          <pc:docMk/>
          <pc:sldMk cId="1001308874" sldId="481"/>
        </pc:sldMkLst>
        <pc:spChg chg="mod">
          <ac:chgData name="CHEN, KATHY (PGR)" userId="S::u2267086@live.warwick.ac.uk::33ad319c-faab-44e7-b730-ab3160d18fae" providerId="AD" clId="Web-{615CBCBB-1D77-4BE8-BB36-D0BA32264A89}" dt="2023-02-28T20:02:05.401" v="799" actId="20577"/>
          <ac:spMkLst>
            <pc:docMk/>
            <pc:sldMk cId="1001308874" sldId="481"/>
            <ac:spMk id="3" creationId="{6BBFEDCC-1B51-5E8D-72D3-3AE797F1178F}"/>
          </ac:spMkLst>
        </pc:spChg>
      </pc:sldChg>
      <pc:sldChg chg="modSp add replId">
        <pc:chgData name="CHEN, KATHY (PGR)" userId="S::u2267086@live.warwick.ac.uk::33ad319c-faab-44e7-b730-ab3160d18fae" providerId="AD" clId="Web-{615CBCBB-1D77-4BE8-BB36-D0BA32264A89}" dt="2023-02-28T20:02:24.527" v="804" actId="20577"/>
        <pc:sldMkLst>
          <pc:docMk/>
          <pc:sldMk cId="3951941910" sldId="482"/>
        </pc:sldMkLst>
        <pc:spChg chg="mod">
          <ac:chgData name="CHEN, KATHY (PGR)" userId="S::u2267086@live.warwick.ac.uk::33ad319c-faab-44e7-b730-ab3160d18fae" providerId="AD" clId="Web-{615CBCBB-1D77-4BE8-BB36-D0BA32264A89}" dt="2023-02-28T20:02:24.527" v="804" actId="20577"/>
          <ac:spMkLst>
            <pc:docMk/>
            <pc:sldMk cId="3951941910" sldId="482"/>
            <ac:spMk id="3" creationId="{6BBFEDCC-1B51-5E8D-72D3-3AE797F1178F}"/>
          </ac:spMkLst>
        </pc:spChg>
      </pc:sldChg>
      <pc:sldChg chg="addSp delSp modSp add replId">
        <pc:chgData name="CHEN, KATHY (PGR)" userId="S::u2267086@live.warwick.ac.uk::33ad319c-faab-44e7-b730-ab3160d18fae" providerId="AD" clId="Web-{615CBCBB-1D77-4BE8-BB36-D0BA32264A89}" dt="2023-02-28T20:03:26.202" v="837" actId="20577"/>
        <pc:sldMkLst>
          <pc:docMk/>
          <pc:sldMk cId="411678525" sldId="483"/>
        </pc:sldMkLst>
        <pc:spChg chg="mod">
          <ac:chgData name="CHEN, KATHY (PGR)" userId="S::u2267086@live.warwick.ac.uk::33ad319c-faab-44e7-b730-ab3160d18fae" providerId="AD" clId="Web-{615CBCBB-1D77-4BE8-BB36-D0BA32264A89}" dt="2023-02-28T20:03:26.202" v="837" actId="20577"/>
          <ac:spMkLst>
            <pc:docMk/>
            <pc:sldMk cId="411678525" sldId="483"/>
            <ac:spMk id="3" creationId="{6BBFEDCC-1B51-5E8D-72D3-3AE797F1178F}"/>
          </ac:spMkLst>
        </pc:spChg>
        <pc:picChg chg="add del mod">
          <ac:chgData name="CHEN, KATHY (PGR)" userId="S::u2267086@live.warwick.ac.uk::33ad319c-faab-44e7-b730-ab3160d18fae" providerId="AD" clId="Web-{615CBCBB-1D77-4BE8-BB36-D0BA32264A89}" dt="2023-02-28T20:03:16.310" v="823"/>
          <ac:picMkLst>
            <pc:docMk/>
            <pc:sldMk cId="411678525" sldId="483"/>
            <ac:picMk id="6" creationId="{B714BF9C-DAD9-BC35-A4E8-31BE2BD5F702}"/>
          </ac:picMkLst>
        </pc:pic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2/28/2023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2/28/2023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5940088"/>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Now let's look at the corrections for inputs 1 and 2.</a:t>
            </a:r>
            <a:endParaRPr lang="en-US" dirty="0"/>
          </a:p>
          <a:p>
            <a:endParaRPr lang="en-US" sz="2000" b="1" dirty="0">
              <a:latin typeface="Arial"/>
              <a:cs typeface="Arial"/>
            </a:endParaRPr>
          </a:p>
          <a:p>
            <a:r>
              <a:rPr lang="en-US" sz="2000" dirty="0">
                <a:latin typeface="Arial"/>
                <a:cs typeface="Arial"/>
              </a:rPr>
              <a:t>We will start with our old forecast, which is 15.5 billion, and there are 4 corrections or inputs to be taken into account. The first one is an intention to purchase survey. And based on our survey results, we find that only 50 per cent of that original 15.5 billion market is actually going to purchase. So we multiply 15.5 billion by 0.5, giving us 7,752,600,000. This is the updated market size based on the survey results. </a:t>
            </a:r>
            <a:endParaRPr lang="en-US" dirty="0">
              <a:latin typeface="Arial"/>
              <a:cs typeface="Arial"/>
            </a:endParaRPr>
          </a:p>
          <a:p>
            <a:r>
              <a:rPr lang="en-US" sz="2000" dirty="0">
                <a:latin typeface="Arial"/>
                <a:cs typeface="Arial"/>
              </a:rPr>
              <a:t>The second input is essentially the manager's judgement. The manager knows, either from industrial experience or through marketing research, that even this number will get lowered to about 40 per cent. So this managerial judgement, usually based on industry norms, indicates that only 40 per cent of the previous number will actually be our market. Thus, we multiply 7,752,600,000 by 0.4, giving us 3,101,040,000. This is the updated market size after managerial judgement.</a:t>
            </a:r>
            <a:endParaRPr lang="en-US" dirty="0">
              <a:latin typeface="Arial"/>
              <a:cs typeface="Arial"/>
            </a:endParaRPr>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153985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2246769"/>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Now let's look at the corrections for inputs 1 and 2.</a:t>
            </a:r>
            <a:endParaRPr lang="en-US" dirty="0"/>
          </a:p>
          <a:p>
            <a:endParaRPr lang="en-US" sz="2000" b="1" dirty="0">
              <a:latin typeface="Arial"/>
              <a:cs typeface="Arial"/>
            </a:endParaRPr>
          </a:p>
          <a:p>
            <a:endParaRPr lang="en-US" sz="2000" dirty="0">
              <a:latin typeface="Arial"/>
              <a:cs typeface="Arial"/>
            </a:endParaRPr>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8" name="Table 7">
            <a:extLst>
              <a:ext uri="{FF2B5EF4-FFF2-40B4-BE49-F238E27FC236}">
                <a16:creationId xmlns:a16="http://schemas.microsoft.com/office/drawing/2014/main" id="{5D292280-1851-FBD3-7A22-C0C64A46064D}"/>
              </a:ext>
            </a:extLst>
          </p:cNvPr>
          <p:cNvGraphicFramePr>
            <a:graphicFrameLocks noGrp="1"/>
          </p:cNvGraphicFramePr>
          <p:nvPr>
            <p:extLst>
              <p:ext uri="{D42A27DB-BD31-4B8C-83A1-F6EECF244321}">
                <p14:modId xmlns:p14="http://schemas.microsoft.com/office/powerpoint/2010/main" val="2742059550"/>
              </p:ext>
            </p:extLst>
          </p:nvPr>
        </p:nvGraphicFramePr>
        <p:xfrm>
          <a:off x="474452" y="2055962"/>
          <a:ext cx="8179150" cy="4199524"/>
        </p:xfrm>
        <a:graphic>
          <a:graphicData uri="http://schemas.openxmlformats.org/drawingml/2006/table">
            <a:tbl>
              <a:tblPr firstRow="1" bandRow="1">
                <a:tableStyleId>{5C22544A-7EE6-4342-B048-85BDC9FD1C3A}</a:tableStyleId>
              </a:tblPr>
              <a:tblGrid>
                <a:gridCol w="3676346">
                  <a:extLst>
                    <a:ext uri="{9D8B030D-6E8A-4147-A177-3AD203B41FA5}">
                      <a16:colId xmlns:a16="http://schemas.microsoft.com/office/drawing/2014/main" val="2646863729"/>
                    </a:ext>
                  </a:extLst>
                </a:gridCol>
                <a:gridCol w="1776422">
                  <a:extLst>
                    <a:ext uri="{9D8B030D-6E8A-4147-A177-3AD203B41FA5}">
                      <a16:colId xmlns:a16="http://schemas.microsoft.com/office/drawing/2014/main" val="1452588140"/>
                    </a:ext>
                  </a:extLst>
                </a:gridCol>
                <a:gridCol w="2726382">
                  <a:extLst>
                    <a:ext uri="{9D8B030D-6E8A-4147-A177-3AD203B41FA5}">
                      <a16:colId xmlns:a16="http://schemas.microsoft.com/office/drawing/2014/main" val="4101680559"/>
                    </a:ext>
                  </a:extLst>
                </a:gridCol>
              </a:tblGrid>
              <a:tr h="731091">
                <a:tc>
                  <a:txBody>
                    <a:bodyPr/>
                    <a:lstStyle/>
                    <a:p>
                      <a:pPr algn="l" fontAlgn="t"/>
                      <a:r>
                        <a:rPr lang="en-US" dirty="0">
                          <a:effectLst/>
                        </a:rPr>
                        <a:t>Number of households</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118,000,000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51187449"/>
                  </a:ext>
                </a:extLst>
              </a:tr>
              <a:tr h="646081">
                <a:tc>
                  <a:txBody>
                    <a:bodyPr/>
                    <a:lstStyle/>
                    <a:p>
                      <a:pPr algn="l" fontAlgn="t"/>
                      <a:r>
                        <a:rPr lang="en-US" dirty="0">
                          <a:effectLst/>
                        </a:rPr>
                        <a:t>Households with children (Census)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30%</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35,400,000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272298725"/>
                  </a:ext>
                </a:extLst>
              </a:tr>
              <a:tr h="918115">
                <a:tc>
                  <a:txBody>
                    <a:bodyPr/>
                    <a:lstStyle/>
                    <a:p>
                      <a:pPr algn="l" fontAlgn="t"/>
                      <a:r>
                        <a:rPr lang="en-US" dirty="0">
                          <a:effectLst/>
                        </a:rPr>
                        <a:t>Of households with children, % below 2.5 years age</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30%</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10,620,000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1475749859"/>
                  </a:ext>
                </a:extLst>
              </a:tr>
              <a:tr h="629078">
                <a:tc>
                  <a:txBody>
                    <a:bodyPr/>
                    <a:lstStyle/>
                    <a:p>
                      <a:pPr algn="l" fontAlgn="t"/>
                      <a:r>
                        <a:rPr lang="en-US" dirty="0">
                          <a:effectLst/>
                        </a:rPr>
                        <a:t>Number of nappies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4 per day</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42,480,000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3920817574"/>
                  </a:ext>
                </a:extLst>
              </a:tr>
              <a:tr h="629078">
                <a:tc>
                  <a:txBody>
                    <a:bodyPr/>
                    <a:lstStyle/>
                    <a:p>
                      <a:pPr algn="l" fontAlgn="t"/>
                      <a:r>
                        <a:rPr lang="en-US" dirty="0">
                          <a:effectLst/>
                        </a:rPr>
                        <a:t>Number of days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365 days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15,505,200,000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642194892"/>
                  </a:ext>
                </a:extLst>
              </a:tr>
              <a:tr h="646081">
                <a:tc>
                  <a:txBody>
                    <a:bodyPr/>
                    <a:lstStyle/>
                    <a:p>
                      <a:pPr algn="l" fontAlgn="t"/>
                      <a:r>
                        <a:rPr lang="en-US" dirty="0">
                          <a:effectLst/>
                        </a:rPr>
                        <a:t>Market size - forecast (first cut)</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15.5 billion</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1651930408"/>
                  </a:ext>
                </a:extLst>
              </a:tr>
            </a:tbl>
          </a:graphicData>
        </a:graphic>
      </p:graphicFrame>
    </p:spTree>
    <p:extLst>
      <p:ext uri="{BB962C8B-B14F-4D97-AF65-F5344CB8AC3E}">
        <p14:creationId xmlns:p14="http://schemas.microsoft.com/office/powerpoint/2010/main" val="400192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2246769"/>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Now let's look at the corrections for inputs 1 and 2.</a:t>
            </a:r>
            <a:endParaRPr lang="en-US" dirty="0"/>
          </a:p>
          <a:p>
            <a:endParaRPr lang="en-US" sz="2000" b="1" dirty="0">
              <a:latin typeface="Arial"/>
              <a:cs typeface="Arial"/>
            </a:endParaRPr>
          </a:p>
          <a:p>
            <a:endParaRPr lang="en-US" sz="2000" dirty="0">
              <a:latin typeface="Arial"/>
              <a:cs typeface="Arial"/>
            </a:endParaRPr>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10" name="Table 9">
            <a:extLst>
              <a:ext uri="{FF2B5EF4-FFF2-40B4-BE49-F238E27FC236}">
                <a16:creationId xmlns:a16="http://schemas.microsoft.com/office/drawing/2014/main" id="{9FAF8B0C-55D3-1C33-F380-CF252C05A851}"/>
              </a:ext>
            </a:extLst>
          </p:cNvPr>
          <p:cNvGraphicFramePr>
            <a:graphicFrameLocks noGrp="1"/>
          </p:cNvGraphicFramePr>
          <p:nvPr>
            <p:extLst>
              <p:ext uri="{D42A27DB-BD31-4B8C-83A1-F6EECF244321}">
                <p14:modId xmlns:p14="http://schemas.microsoft.com/office/powerpoint/2010/main" val="1857339692"/>
              </p:ext>
            </p:extLst>
          </p:nvPr>
        </p:nvGraphicFramePr>
        <p:xfrm>
          <a:off x="517584" y="2127849"/>
          <a:ext cx="7637351" cy="4165074"/>
        </p:xfrm>
        <a:graphic>
          <a:graphicData uri="http://schemas.openxmlformats.org/drawingml/2006/table">
            <a:tbl>
              <a:tblPr firstRow="1" bandRow="1">
                <a:tableStyleId>{5C22544A-7EE6-4342-B048-85BDC9FD1C3A}</a:tableStyleId>
              </a:tblPr>
              <a:tblGrid>
                <a:gridCol w="3636835">
                  <a:extLst>
                    <a:ext uri="{9D8B030D-6E8A-4147-A177-3AD203B41FA5}">
                      <a16:colId xmlns:a16="http://schemas.microsoft.com/office/drawing/2014/main" val="3444774659"/>
                    </a:ext>
                  </a:extLst>
                </a:gridCol>
                <a:gridCol w="1454732">
                  <a:extLst>
                    <a:ext uri="{9D8B030D-6E8A-4147-A177-3AD203B41FA5}">
                      <a16:colId xmlns:a16="http://schemas.microsoft.com/office/drawing/2014/main" val="2913398227"/>
                    </a:ext>
                  </a:extLst>
                </a:gridCol>
                <a:gridCol w="2545784">
                  <a:extLst>
                    <a:ext uri="{9D8B030D-6E8A-4147-A177-3AD203B41FA5}">
                      <a16:colId xmlns:a16="http://schemas.microsoft.com/office/drawing/2014/main" val="1160923098"/>
                    </a:ext>
                  </a:extLst>
                </a:gridCol>
              </a:tblGrid>
              <a:tr h="688295">
                <a:tc>
                  <a:txBody>
                    <a:bodyPr/>
                    <a:lstStyle/>
                    <a:p>
                      <a:pPr fontAlgn="t"/>
                      <a:r>
                        <a:rPr lang="en-US" dirty="0">
                          <a:effectLst/>
                        </a:rPr>
                        <a:t>Input 1: Intention to purchase (survey)</a:t>
                      </a:r>
                    </a:p>
                  </a:txBody>
                  <a:tcPr/>
                </a:tc>
                <a:tc>
                  <a:txBody>
                    <a:bodyPr/>
                    <a:lstStyle/>
                    <a:p>
                      <a:pPr fontAlgn="t"/>
                      <a:r>
                        <a:rPr lang="en-US" dirty="0">
                          <a:effectLst/>
                        </a:rPr>
                        <a:t>50%</a:t>
                      </a:r>
                    </a:p>
                  </a:txBody>
                  <a:tcPr/>
                </a:tc>
                <a:tc>
                  <a:txBody>
                    <a:bodyPr/>
                    <a:lstStyle/>
                    <a:p>
                      <a:pPr fontAlgn="t"/>
                      <a:r>
                        <a:rPr lang="en-US" dirty="0">
                          <a:effectLst/>
                        </a:rPr>
                        <a:t>7,752,600,000</a:t>
                      </a:r>
                    </a:p>
                  </a:txBody>
                  <a:tcPr/>
                </a:tc>
                <a:extLst>
                  <a:ext uri="{0D108BD9-81ED-4DB2-BD59-A6C34878D82A}">
                    <a16:rowId xmlns:a16="http://schemas.microsoft.com/office/drawing/2014/main" val="952201430"/>
                  </a:ext>
                </a:extLst>
              </a:tr>
              <a:tr h="935377">
                <a:tc>
                  <a:txBody>
                    <a:bodyPr/>
                    <a:lstStyle/>
                    <a:p>
                      <a:pPr fontAlgn="t"/>
                      <a:r>
                        <a:rPr lang="en-US" dirty="0">
                          <a:effectLst/>
                        </a:rPr>
                        <a:t>Input 2: Discount/correction factor</a:t>
                      </a:r>
                    </a:p>
                  </a:txBody>
                  <a:tcPr/>
                </a:tc>
                <a:tc>
                  <a:txBody>
                    <a:bodyPr/>
                    <a:lstStyle/>
                    <a:p>
                      <a:pPr fontAlgn="t"/>
                      <a:r>
                        <a:rPr lang="en-US" dirty="0">
                          <a:effectLst/>
                        </a:rPr>
                        <a:t>40%</a:t>
                      </a:r>
                    </a:p>
                  </a:txBody>
                  <a:tcPr/>
                </a:tc>
                <a:tc>
                  <a:txBody>
                    <a:bodyPr/>
                    <a:lstStyle/>
                    <a:p>
                      <a:pPr fontAlgn="t"/>
                      <a:r>
                        <a:rPr lang="en-US" dirty="0">
                          <a:effectLst/>
                        </a:rPr>
                        <a:t>3,101,040,000</a:t>
                      </a:r>
                    </a:p>
                  </a:txBody>
                  <a:tcPr/>
                </a:tc>
                <a:extLst>
                  <a:ext uri="{0D108BD9-81ED-4DB2-BD59-A6C34878D82A}">
                    <a16:rowId xmlns:a16="http://schemas.microsoft.com/office/drawing/2014/main" val="4183895712"/>
                  </a:ext>
                </a:extLst>
              </a:tr>
              <a:tr h="935377">
                <a:tc>
                  <a:txBody>
                    <a:bodyPr/>
                    <a:lstStyle/>
                    <a:p>
                      <a:pPr fontAlgn="t"/>
                      <a:r>
                        <a:rPr lang="en-US" dirty="0">
                          <a:effectLst/>
                        </a:rPr>
                        <a:t>Input 3: Availability (distribution; mgmt. judgement)</a:t>
                      </a:r>
                    </a:p>
                  </a:txBody>
                  <a:tcPr/>
                </a:tc>
                <a:tc>
                  <a:txBody>
                    <a:bodyPr/>
                    <a:lstStyle/>
                    <a:p>
                      <a:pPr fontAlgn="t"/>
                      <a:r>
                        <a:rPr lang="en-US" dirty="0">
                          <a:effectLst/>
                        </a:rPr>
                        <a:t>40%</a:t>
                      </a:r>
                    </a:p>
                  </a:txBody>
                  <a:tcPr/>
                </a:tc>
                <a:tc>
                  <a:txBody>
                    <a:bodyPr/>
                    <a:lstStyle/>
                    <a:p>
                      <a:pPr fontAlgn="t"/>
                      <a:br>
                        <a:rPr lang="en-US" dirty="0">
                          <a:effectLst/>
                        </a:rPr>
                      </a:br>
                      <a:endParaRPr lang="en-US" dirty="0">
                        <a:effectLst/>
                      </a:endParaRPr>
                    </a:p>
                  </a:txBody>
                  <a:tcPr/>
                </a:tc>
                <a:extLst>
                  <a:ext uri="{0D108BD9-81ED-4DB2-BD59-A6C34878D82A}">
                    <a16:rowId xmlns:a16="http://schemas.microsoft.com/office/drawing/2014/main" val="442371805"/>
                  </a:ext>
                </a:extLst>
              </a:tr>
              <a:tr h="935377">
                <a:tc>
                  <a:txBody>
                    <a:bodyPr/>
                    <a:lstStyle/>
                    <a:p>
                      <a:pPr fontAlgn="t"/>
                      <a:r>
                        <a:rPr lang="en-US" dirty="0">
                          <a:effectLst/>
                        </a:rPr>
                        <a:t>Input 4: Aware, given available (ads; mgmt. judgement)</a:t>
                      </a:r>
                    </a:p>
                  </a:txBody>
                  <a:tcPr/>
                </a:tc>
                <a:tc>
                  <a:txBody>
                    <a:bodyPr/>
                    <a:lstStyle/>
                    <a:p>
                      <a:pPr fontAlgn="t"/>
                      <a:r>
                        <a:rPr lang="en-US" dirty="0">
                          <a:effectLst/>
                        </a:rPr>
                        <a:t>50%</a:t>
                      </a:r>
                    </a:p>
                  </a:txBody>
                  <a:tcPr/>
                </a:tc>
                <a:tc>
                  <a:txBody>
                    <a:bodyPr/>
                    <a:lstStyle/>
                    <a:p>
                      <a:pPr fontAlgn="t"/>
                      <a:br>
                        <a:rPr lang="en-US" dirty="0">
                          <a:effectLst/>
                        </a:rPr>
                      </a:br>
                      <a:endParaRPr lang="en-US" dirty="0">
                        <a:effectLst/>
                      </a:endParaRPr>
                    </a:p>
                  </a:txBody>
                  <a:tcPr/>
                </a:tc>
                <a:extLst>
                  <a:ext uri="{0D108BD9-81ED-4DB2-BD59-A6C34878D82A}">
                    <a16:rowId xmlns:a16="http://schemas.microsoft.com/office/drawing/2014/main" val="2626479808"/>
                  </a:ext>
                </a:extLst>
              </a:tr>
              <a:tr h="670648">
                <a:tc>
                  <a:txBody>
                    <a:bodyPr/>
                    <a:lstStyle/>
                    <a:p>
                      <a:pPr fontAlgn="t"/>
                      <a:r>
                        <a:rPr lang="en-US" dirty="0">
                          <a:effectLst/>
                        </a:rPr>
                        <a:t>Market size – forecast (new)</a:t>
                      </a:r>
                    </a:p>
                  </a:txBody>
                  <a:tcPr/>
                </a:tc>
                <a:tc>
                  <a:txBody>
                    <a:bodyPr/>
                    <a:lstStyle/>
                    <a:p>
                      <a:pPr fontAlgn="t"/>
                      <a:br>
                        <a:rPr lang="en-US" dirty="0">
                          <a:effectLst/>
                        </a:rPr>
                      </a:br>
                      <a:endParaRPr lang="en-US" dirty="0">
                        <a:effectLst/>
                      </a:endParaRPr>
                    </a:p>
                  </a:txBody>
                  <a:tcPr/>
                </a:tc>
                <a:tc>
                  <a:txBody>
                    <a:bodyPr/>
                    <a:lstStyle/>
                    <a:p>
                      <a:endParaRPr lang="en-US"/>
                    </a:p>
                  </a:txBody>
                  <a:tcPr/>
                </a:tc>
                <a:extLst>
                  <a:ext uri="{0D108BD9-81ED-4DB2-BD59-A6C34878D82A}">
                    <a16:rowId xmlns:a16="http://schemas.microsoft.com/office/drawing/2014/main" val="1205255487"/>
                  </a:ext>
                </a:extLst>
              </a:tr>
            </a:tbl>
          </a:graphicData>
        </a:graphic>
      </p:graphicFrame>
    </p:spTree>
    <p:extLst>
      <p:ext uri="{BB962C8B-B14F-4D97-AF65-F5344CB8AC3E}">
        <p14:creationId xmlns:p14="http://schemas.microsoft.com/office/powerpoint/2010/main" val="174835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5940088"/>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Finally, we'll look at the corrections for inputs 3 and 4</a:t>
            </a:r>
            <a:endParaRPr lang="en-US" dirty="0"/>
          </a:p>
          <a:p>
            <a:endParaRPr lang="en-US" sz="2000" dirty="0">
              <a:latin typeface="Arial"/>
              <a:cs typeface="Arial"/>
            </a:endParaRPr>
          </a:p>
          <a:p>
            <a:r>
              <a:rPr lang="en-US" sz="2000" dirty="0">
                <a:latin typeface="Arial"/>
                <a:cs typeface="Arial"/>
              </a:rPr>
              <a:t>The third one is availability. Now imagine that you have decided not to put these nappies up for sale in certain parts of the country. This may be because the retailer cannot give you enough space, or maybe it's not worthwhile for you to buy shelf space at that point. Or, imagine that the manager decides that only 40 per cent of the total available sales or distribution will be targeted. Your product cannot be available to all the customers that you think you can reach. At this point, we need to further scale down the previous number by 40 per cent. </a:t>
            </a:r>
            <a:endParaRPr lang="en-US" dirty="0"/>
          </a:p>
          <a:p>
            <a:r>
              <a:rPr lang="en-US" sz="2000" dirty="0">
                <a:latin typeface="Arial"/>
                <a:cs typeface="Arial"/>
              </a:rPr>
              <a:t>Therefore, we multiply 3,101,040,000 by 0.4, giving us 1,240,416,000. This is the updated market size after availability analysis.</a:t>
            </a:r>
            <a:endParaRPr lang="en-US" dirty="0"/>
          </a:p>
          <a:p>
            <a:endParaRPr lang="en-US" sz="2000" dirty="0">
              <a:latin typeface="Arial"/>
              <a:cs typeface="Arial"/>
            </a:endParaRPr>
          </a:p>
          <a:p>
            <a:endParaRPr lang="en-US" sz="2000" b="1" dirty="0"/>
          </a:p>
          <a:p>
            <a:endParaRPr lang="en-US" sz="2000" dirty="0"/>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38567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4708981"/>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Finally, we'll look at the corrections for inputs 3 and 4</a:t>
            </a:r>
            <a:endParaRPr lang="en-US" dirty="0"/>
          </a:p>
          <a:p>
            <a:endParaRPr lang="en-US" sz="2000" dirty="0">
              <a:latin typeface="Arial"/>
              <a:cs typeface="Arial"/>
            </a:endParaRPr>
          </a:p>
          <a:p>
            <a:r>
              <a:rPr lang="en-US" sz="2000" dirty="0">
                <a:latin typeface="Arial"/>
                <a:cs typeface="Arial"/>
              </a:rPr>
              <a:t>Finally, how will you get a customer to pick up the new product? There has to be advertising, promotions, </a:t>
            </a:r>
            <a:r>
              <a:rPr lang="en-US" sz="2000" dirty="0" err="1">
                <a:latin typeface="Arial"/>
                <a:cs typeface="Arial"/>
              </a:rPr>
              <a:t>etc</a:t>
            </a:r>
            <a:r>
              <a:rPr lang="en-US" sz="2000" dirty="0">
                <a:latin typeface="Arial"/>
                <a:cs typeface="Arial"/>
              </a:rPr>
              <a:t>, to inform the customer about the existence of the new product. The manager has decided that we can only target 50 per cent of the people whom we'd like to target. That's the budget restriction, and that's half the number we think will actually be informed and become aware of the product. So, we multiply 1,240,416,000 by 0.5, giving us 620,208,000. This is the estimated market size after marketing budget allocation, and that is indeed close enough to the real market of a new nappy in terms of annual market potential. </a:t>
            </a:r>
            <a:endParaRPr lang="en-US"/>
          </a:p>
          <a:p>
            <a:r>
              <a:rPr lang="en-US" sz="2000" dirty="0">
                <a:latin typeface="Arial"/>
                <a:cs typeface="Arial"/>
              </a:rPr>
              <a:t>Thus, although our first stage calculations had suggested a market potential of 15.5 billion, after adjustments we arrive at a much smaller number, approximately 620 million.</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106078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1323439"/>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Finally, we'll look at the corrections for inputs 3 and 4</a:t>
            </a:r>
            <a:endParaRPr lang="en-US" dirty="0"/>
          </a:p>
          <a:p>
            <a:endParaRPr lang="en-US" sz="2000"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8" name="Table 7">
            <a:extLst>
              <a:ext uri="{FF2B5EF4-FFF2-40B4-BE49-F238E27FC236}">
                <a16:creationId xmlns:a16="http://schemas.microsoft.com/office/drawing/2014/main" id="{BCF326AE-1905-0846-B21F-61C29939E6AD}"/>
              </a:ext>
            </a:extLst>
          </p:cNvPr>
          <p:cNvGraphicFramePr>
            <a:graphicFrameLocks noGrp="1"/>
          </p:cNvGraphicFramePr>
          <p:nvPr>
            <p:extLst>
              <p:ext uri="{D42A27DB-BD31-4B8C-83A1-F6EECF244321}">
                <p14:modId xmlns:p14="http://schemas.microsoft.com/office/powerpoint/2010/main" val="1736667942"/>
              </p:ext>
            </p:extLst>
          </p:nvPr>
        </p:nvGraphicFramePr>
        <p:xfrm>
          <a:off x="474453" y="2350411"/>
          <a:ext cx="8348133" cy="3566160"/>
        </p:xfrm>
        <a:graphic>
          <a:graphicData uri="http://schemas.openxmlformats.org/drawingml/2006/table">
            <a:tbl>
              <a:tblPr firstRow="1" bandRow="1">
                <a:tableStyleId>{5C22544A-7EE6-4342-B048-85BDC9FD1C3A}</a:tableStyleId>
              </a:tblPr>
              <a:tblGrid>
                <a:gridCol w="2782711">
                  <a:extLst>
                    <a:ext uri="{9D8B030D-6E8A-4147-A177-3AD203B41FA5}">
                      <a16:colId xmlns:a16="http://schemas.microsoft.com/office/drawing/2014/main" val="3505845819"/>
                    </a:ext>
                  </a:extLst>
                </a:gridCol>
                <a:gridCol w="2782711">
                  <a:extLst>
                    <a:ext uri="{9D8B030D-6E8A-4147-A177-3AD203B41FA5}">
                      <a16:colId xmlns:a16="http://schemas.microsoft.com/office/drawing/2014/main" val="1477408666"/>
                    </a:ext>
                  </a:extLst>
                </a:gridCol>
                <a:gridCol w="2782711">
                  <a:extLst>
                    <a:ext uri="{9D8B030D-6E8A-4147-A177-3AD203B41FA5}">
                      <a16:colId xmlns:a16="http://schemas.microsoft.com/office/drawing/2014/main" val="229750312"/>
                    </a:ext>
                  </a:extLst>
                </a:gridCol>
              </a:tblGrid>
              <a:tr h="584890">
                <a:tc>
                  <a:txBody>
                    <a:bodyPr/>
                    <a:lstStyle/>
                    <a:p>
                      <a:pPr algn="l" fontAlgn="t"/>
                      <a:r>
                        <a:rPr lang="en-US">
                          <a:effectLst/>
                        </a:rPr>
                        <a:t>Number of households</a:t>
                      </a:r>
                      <a:endParaRPr lang="en-US">
                        <a:solidFill>
                          <a:srgbClr val="333333"/>
                        </a:solidFill>
                        <a:effectLst/>
                        <a:latin typeface="Open Sans" panose="020B0606030504020204" pitchFamily="34" charset="0"/>
                      </a:endParaRPr>
                    </a:p>
                  </a:txBody>
                  <a:tcPr/>
                </a:tc>
                <a:tc>
                  <a:txBody>
                    <a:bodyPr/>
                    <a:lstStyle/>
                    <a:p>
                      <a:pPr algn="l" fontAlgn="t"/>
                      <a:br>
                        <a:rPr lang="en-US">
                          <a:effectLst/>
                        </a:rPr>
                      </a:br>
                      <a:endParaRPr lang="en-US">
                        <a:solidFill>
                          <a:srgbClr val="333333"/>
                        </a:solidFill>
                        <a:effectLst/>
                        <a:latin typeface="Open Sans" panose="020B0606030504020204" pitchFamily="34" charset="0"/>
                      </a:endParaRPr>
                    </a:p>
                  </a:txBody>
                  <a:tcPr/>
                </a:tc>
                <a:tc>
                  <a:txBody>
                    <a:bodyPr/>
                    <a:lstStyle/>
                    <a:p>
                      <a:pPr algn="l" fontAlgn="t"/>
                      <a:r>
                        <a:rPr lang="en-US">
                          <a:effectLst/>
                        </a:rPr>
                        <a:t>118,000,000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3902935306"/>
                  </a:ext>
                </a:extLst>
              </a:tr>
              <a:tr h="569498">
                <a:tc>
                  <a:txBody>
                    <a:bodyPr/>
                    <a:lstStyle/>
                    <a:p>
                      <a:pPr algn="l" fontAlgn="t"/>
                      <a:r>
                        <a:rPr lang="en-US">
                          <a:effectLst/>
                        </a:rPr>
                        <a:t>Households with children (Census)</a:t>
                      </a:r>
                      <a:endParaRPr lang="en-US">
                        <a:solidFill>
                          <a:srgbClr val="333333"/>
                        </a:solidFill>
                        <a:effectLst/>
                        <a:latin typeface="Open Sans" panose="020B0606030504020204" pitchFamily="34" charset="0"/>
                      </a:endParaRPr>
                    </a:p>
                  </a:txBody>
                  <a:tcPr/>
                </a:tc>
                <a:tc>
                  <a:txBody>
                    <a:bodyPr/>
                    <a:lstStyle/>
                    <a:p>
                      <a:pPr algn="l" fontAlgn="t"/>
                      <a:r>
                        <a:rPr lang="en-US">
                          <a:effectLst/>
                        </a:rPr>
                        <a:t>30%</a:t>
                      </a:r>
                      <a:endParaRPr lang="en-US">
                        <a:solidFill>
                          <a:srgbClr val="333333"/>
                        </a:solidFill>
                        <a:effectLst/>
                        <a:latin typeface="Open Sans" panose="020B0606030504020204" pitchFamily="34" charset="0"/>
                      </a:endParaRPr>
                    </a:p>
                  </a:txBody>
                  <a:tcPr/>
                </a:tc>
                <a:tc>
                  <a:txBody>
                    <a:bodyPr/>
                    <a:lstStyle/>
                    <a:p>
                      <a:pPr algn="l" fontAlgn="t"/>
                      <a:r>
                        <a:rPr lang="en-US">
                          <a:effectLst/>
                        </a:rPr>
                        <a:t>35,400,000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651381398"/>
                  </a:ext>
                </a:extLst>
              </a:tr>
              <a:tr h="815768">
                <a:tc>
                  <a:txBody>
                    <a:bodyPr/>
                    <a:lstStyle/>
                    <a:p>
                      <a:pPr algn="l" fontAlgn="t"/>
                      <a:r>
                        <a:rPr lang="en-US">
                          <a:effectLst/>
                        </a:rPr>
                        <a:t>Of households with children, % below 2.5 years age</a:t>
                      </a:r>
                      <a:endParaRPr lang="en-US">
                        <a:solidFill>
                          <a:srgbClr val="333333"/>
                        </a:solidFill>
                        <a:effectLst/>
                        <a:latin typeface="Open Sans" panose="020B0606030504020204" pitchFamily="34" charset="0"/>
                      </a:endParaRPr>
                    </a:p>
                  </a:txBody>
                  <a:tcPr/>
                </a:tc>
                <a:tc>
                  <a:txBody>
                    <a:bodyPr/>
                    <a:lstStyle/>
                    <a:p>
                      <a:pPr algn="l" fontAlgn="t"/>
                      <a:r>
                        <a:rPr lang="en-US">
                          <a:effectLst/>
                        </a:rPr>
                        <a:t>30%</a:t>
                      </a:r>
                      <a:endParaRPr lang="en-US">
                        <a:solidFill>
                          <a:srgbClr val="333333"/>
                        </a:solidFill>
                        <a:effectLst/>
                        <a:latin typeface="Open Sans" panose="020B0606030504020204" pitchFamily="34" charset="0"/>
                      </a:endParaRPr>
                    </a:p>
                  </a:txBody>
                  <a:tcPr/>
                </a:tc>
                <a:tc>
                  <a:txBody>
                    <a:bodyPr/>
                    <a:lstStyle/>
                    <a:p>
                      <a:pPr algn="l" fontAlgn="t"/>
                      <a:r>
                        <a:rPr lang="en-US">
                          <a:effectLst/>
                        </a:rPr>
                        <a:t>10,620,000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1034882601"/>
                  </a:ext>
                </a:extLst>
              </a:tr>
              <a:tr h="338620">
                <a:tc>
                  <a:txBody>
                    <a:bodyPr/>
                    <a:lstStyle/>
                    <a:p>
                      <a:pPr algn="l" fontAlgn="t"/>
                      <a:r>
                        <a:rPr lang="en-US">
                          <a:effectLst/>
                        </a:rPr>
                        <a:t>Number of nappies</a:t>
                      </a:r>
                      <a:endParaRPr lang="en-US">
                        <a:solidFill>
                          <a:srgbClr val="333333"/>
                        </a:solidFill>
                        <a:effectLst/>
                        <a:latin typeface="Open Sans" panose="020B0606030504020204" pitchFamily="34" charset="0"/>
                      </a:endParaRPr>
                    </a:p>
                  </a:txBody>
                  <a:tcPr/>
                </a:tc>
                <a:tc>
                  <a:txBody>
                    <a:bodyPr/>
                    <a:lstStyle/>
                    <a:p>
                      <a:pPr algn="l" fontAlgn="t"/>
                      <a:r>
                        <a:rPr lang="en-US">
                          <a:effectLst/>
                        </a:rPr>
                        <a:t>4 per day</a:t>
                      </a:r>
                      <a:endParaRPr lang="en-US">
                        <a:solidFill>
                          <a:srgbClr val="333333"/>
                        </a:solidFill>
                        <a:effectLst/>
                        <a:latin typeface="Open Sans" panose="020B0606030504020204" pitchFamily="34" charset="0"/>
                      </a:endParaRPr>
                    </a:p>
                  </a:txBody>
                  <a:tcPr/>
                </a:tc>
                <a:tc>
                  <a:txBody>
                    <a:bodyPr/>
                    <a:lstStyle/>
                    <a:p>
                      <a:pPr algn="l" fontAlgn="t"/>
                      <a:r>
                        <a:rPr lang="en-US">
                          <a:effectLst/>
                        </a:rPr>
                        <a:t>42,480,000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2317648793"/>
                  </a:ext>
                </a:extLst>
              </a:tr>
              <a:tr h="323228">
                <a:tc>
                  <a:txBody>
                    <a:bodyPr/>
                    <a:lstStyle/>
                    <a:p>
                      <a:pPr algn="l" fontAlgn="t"/>
                      <a:r>
                        <a:rPr lang="en-US">
                          <a:effectLst/>
                        </a:rPr>
                        <a:t>Number of days</a:t>
                      </a:r>
                      <a:endParaRPr lang="en-US">
                        <a:solidFill>
                          <a:srgbClr val="333333"/>
                        </a:solidFill>
                        <a:effectLst/>
                        <a:latin typeface="Open Sans" panose="020B0606030504020204" pitchFamily="34" charset="0"/>
                      </a:endParaRPr>
                    </a:p>
                  </a:txBody>
                  <a:tcPr/>
                </a:tc>
                <a:tc>
                  <a:txBody>
                    <a:bodyPr/>
                    <a:lstStyle/>
                    <a:p>
                      <a:pPr algn="l" fontAlgn="t"/>
                      <a:r>
                        <a:rPr lang="en-US">
                          <a:effectLst/>
                        </a:rPr>
                        <a:t>365 days</a:t>
                      </a:r>
                      <a:endParaRPr lang="en-US">
                        <a:solidFill>
                          <a:srgbClr val="333333"/>
                        </a:solidFill>
                        <a:effectLst/>
                        <a:latin typeface="Open Sans" panose="020B0606030504020204" pitchFamily="34" charset="0"/>
                      </a:endParaRPr>
                    </a:p>
                  </a:txBody>
                  <a:tcPr/>
                </a:tc>
                <a:tc>
                  <a:txBody>
                    <a:bodyPr/>
                    <a:lstStyle/>
                    <a:p>
                      <a:pPr algn="l" fontAlgn="t"/>
                      <a:r>
                        <a:rPr lang="en-US">
                          <a:effectLst/>
                        </a:rPr>
                        <a:t>15,505,200,000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1618029701"/>
                  </a:ext>
                </a:extLst>
              </a:tr>
              <a:tr h="584890">
                <a:tc>
                  <a:txBody>
                    <a:bodyPr/>
                    <a:lstStyle/>
                    <a:p>
                      <a:pPr algn="l" fontAlgn="t"/>
                      <a:r>
                        <a:rPr lang="en-US">
                          <a:effectLst/>
                        </a:rPr>
                        <a:t>Market size – forecast (first cut)</a:t>
                      </a:r>
                      <a:endParaRPr lang="en-US">
                        <a:solidFill>
                          <a:srgbClr val="333333"/>
                        </a:solidFill>
                        <a:effectLst/>
                        <a:latin typeface="Open Sans" panose="020B0606030504020204" pitchFamily="34" charset="0"/>
                      </a:endParaRPr>
                    </a:p>
                  </a:txBody>
                  <a:tcPr/>
                </a:tc>
                <a:tc>
                  <a:txBody>
                    <a:bodyPr/>
                    <a:lstStyle/>
                    <a:p>
                      <a:pPr algn="l" fontAlgn="t"/>
                      <a:br>
                        <a:rPr lang="en-US">
                          <a:effectLst/>
                        </a:rPr>
                      </a:br>
                      <a:endParaRPr lang="en-US">
                        <a:solidFill>
                          <a:srgbClr val="333333"/>
                        </a:solidFill>
                        <a:effectLst/>
                        <a:latin typeface="Open Sans" panose="020B0606030504020204" pitchFamily="34" charset="0"/>
                      </a:endParaRPr>
                    </a:p>
                  </a:txBody>
                  <a:tcPr/>
                </a:tc>
                <a:tc>
                  <a:txBody>
                    <a:bodyPr/>
                    <a:lstStyle/>
                    <a:p>
                      <a:pPr algn="l" fontAlgn="t"/>
                      <a:r>
                        <a:rPr lang="en-US">
                          <a:effectLst/>
                        </a:rPr>
                        <a:t>15.5 billion</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873456856"/>
                  </a:ext>
                </a:extLst>
              </a:tr>
            </a:tbl>
          </a:graphicData>
        </a:graphic>
      </p:graphicFrame>
    </p:spTree>
    <p:extLst>
      <p:ext uri="{BB962C8B-B14F-4D97-AF65-F5344CB8AC3E}">
        <p14:creationId xmlns:p14="http://schemas.microsoft.com/office/powerpoint/2010/main" val="102243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1323439"/>
          </a:xfrm>
          <a:prstGeom prst="rect">
            <a:avLst/>
          </a:prstGeom>
          <a:noFill/>
        </p:spPr>
        <p:txBody>
          <a:bodyPr wrap="square" lIns="91440" tIns="45720" rIns="91440" bIns="45720" rtlCol="0" anchor="t">
            <a:spAutoFit/>
          </a:bodyPr>
          <a:lstStyle/>
          <a:p>
            <a:r>
              <a:rPr lang="en-US" sz="2000" b="1" dirty="0">
                <a:latin typeface="Arial"/>
                <a:cs typeface="Arial"/>
              </a:rPr>
              <a:t>Step 3: Make corrections</a:t>
            </a:r>
            <a:endParaRPr lang="en-US" sz="2000" dirty="0">
              <a:latin typeface="Arial"/>
              <a:cs typeface="Arial"/>
            </a:endParaRPr>
          </a:p>
          <a:p>
            <a:r>
              <a:rPr lang="en-US" sz="2000" dirty="0">
                <a:latin typeface="Arial"/>
                <a:cs typeface="Arial"/>
              </a:rPr>
              <a:t>Finally, we'll look at the corrections for inputs 3 and 4</a:t>
            </a:r>
            <a:endParaRPr lang="en-US" dirty="0"/>
          </a:p>
          <a:p>
            <a:endParaRPr lang="en-US" sz="2000" dirty="0">
              <a:latin typeface="Arial"/>
              <a:cs typeface="Arial"/>
            </a:endParaRPr>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9" name="Table 8">
            <a:extLst>
              <a:ext uri="{FF2B5EF4-FFF2-40B4-BE49-F238E27FC236}">
                <a16:creationId xmlns:a16="http://schemas.microsoft.com/office/drawing/2014/main" id="{AD5FBAE2-152A-3D01-3695-FBC9E44DD96E}"/>
              </a:ext>
            </a:extLst>
          </p:cNvPr>
          <p:cNvGraphicFramePr>
            <a:graphicFrameLocks noGrp="1"/>
          </p:cNvGraphicFramePr>
          <p:nvPr>
            <p:extLst>
              <p:ext uri="{D42A27DB-BD31-4B8C-83A1-F6EECF244321}">
                <p14:modId xmlns:p14="http://schemas.microsoft.com/office/powerpoint/2010/main" val="1652339631"/>
              </p:ext>
            </p:extLst>
          </p:nvPr>
        </p:nvGraphicFramePr>
        <p:xfrm>
          <a:off x="416943" y="2388367"/>
          <a:ext cx="8483598" cy="3749040"/>
        </p:xfrm>
        <a:graphic>
          <a:graphicData uri="http://schemas.openxmlformats.org/drawingml/2006/table">
            <a:tbl>
              <a:tblPr firstRow="1" bandRow="1">
                <a:tableStyleId>{5C22544A-7EE6-4342-B048-85BDC9FD1C3A}</a:tableStyleId>
              </a:tblPr>
              <a:tblGrid>
                <a:gridCol w="2827866">
                  <a:extLst>
                    <a:ext uri="{9D8B030D-6E8A-4147-A177-3AD203B41FA5}">
                      <a16:colId xmlns:a16="http://schemas.microsoft.com/office/drawing/2014/main" val="3817869122"/>
                    </a:ext>
                  </a:extLst>
                </a:gridCol>
                <a:gridCol w="2827866">
                  <a:extLst>
                    <a:ext uri="{9D8B030D-6E8A-4147-A177-3AD203B41FA5}">
                      <a16:colId xmlns:a16="http://schemas.microsoft.com/office/drawing/2014/main" val="2478043625"/>
                    </a:ext>
                  </a:extLst>
                </a:gridCol>
                <a:gridCol w="2827866">
                  <a:extLst>
                    <a:ext uri="{9D8B030D-6E8A-4147-A177-3AD203B41FA5}">
                      <a16:colId xmlns:a16="http://schemas.microsoft.com/office/drawing/2014/main" val="2879462405"/>
                    </a:ext>
                  </a:extLst>
                </a:gridCol>
              </a:tblGrid>
              <a:tr h="560765">
                <a:tc>
                  <a:txBody>
                    <a:bodyPr/>
                    <a:lstStyle/>
                    <a:p>
                      <a:pPr fontAlgn="t"/>
                      <a:r>
                        <a:rPr lang="en-US">
                          <a:effectLst/>
                        </a:rPr>
                        <a:t>Input 1: Intention to purchase (survey)</a:t>
                      </a:r>
                    </a:p>
                  </a:txBody>
                  <a:tcPr/>
                </a:tc>
                <a:tc>
                  <a:txBody>
                    <a:bodyPr/>
                    <a:lstStyle/>
                    <a:p>
                      <a:pPr fontAlgn="t"/>
                      <a:r>
                        <a:rPr lang="en-US">
                          <a:effectLst/>
                        </a:rPr>
                        <a:t>50%</a:t>
                      </a:r>
                    </a:p>
                  </a:txBody>
                  <a:tcPr/>
                </a:tc>
                <a:tc>
                  <a:txBody>
                    <a:bodyPr/>
                    <a:lstStyle/>
                    <a:p>
                      <a:pPr fontAlgn="t"/>
                      <a:r>
                        <a:rPr lang="en-US">
                          <a:effectLst/>
                        </a:rPr>
                        <a:t>7,752,600,000</a:t>
                      </a:r>
                    </a:p>
                  </a:txBody>
                  <a:tcPr/>
                </a:tc>
                <a:extLst>
                  <a:ext uri="{0D108BD9-81ED-4DB2-BD59-A6C34878D82A}">
                    <a16:rowId xmlns:a16="http://schemas.microsoft.com/office/drawing/2014/main" val="2028324035"/>
                  </a:ext>
                </a:extLst>
              </a:tr>
              <a:tr h="575921">
                <a:tc>
                  <a:txBody>
                    <a:bodyPr/>
                    <a:lstStyle/>
                    <a:p>
                      <a:pPr fontAlgn="t"/>
                      <a:r>
                        <a:rPr lang="en-US">
                          <a:effectLst/>
                        </a:rPr>
                        <a:t>Input 2: Discount/correction factor</a:t>
                      </a:r>
                    </a:p>
                  </a:txBody>
                  <a:tcPr/>
                </a:tc>
                <a:tc>
                  <a:txBody>
                    <a:bodyPr/>
                    <a:lstStyle/>
                    <a:p>
                      <a:pPr fontAlgn="t"/>
                      <a:r>
                        <a:rPr lang="en-US">
                          <a:effectLst/>
                        </a:rPr>
                        <a:t>40%</a:t>
                      </a:r>
                    </a:p>
                  </a:txBody>
                  <a:tcPr/>
                </a:tc>
                <a:tc>
                  <a:txBody>
                    <a:bodyPr/>
                    <a:lstStyle/>
                    <a:p>
                      <a:pPr fontAlgn="t"/>
                      <a:r>
                        <a:rPr lang="en-US">
                          <a:effectLst/>
                        </a:rPr>
                        <a:t>3,101,040,000</a:t>
                      </a:r>
                    </a:p>
                  </a:txBody>
                  <a:tcPr/>
                </a:tc>
                <a:extLst>
                  <a:ext uri="{0D108BD9-81ED-4DB2-BD59-A6C34878D82A}">
                    <a16:rowId xmlns:a16="http://schemas.microsoft.com/office/drawing/2014/main" val="3033800306"/>
                  </a:ext>
                </a:extLst>
              </a:tr>
              <a:tr h="803259">
                <a:tc>
                  <a:txBody>
                    <a:bodyPr/>
                    <a:lstStyle/>
                    <a:p>
                      <a:pPr fontAlgn="t"/>
                      <a:r>
                        <a:rPr lang="en-US">
                          <a:effectLst/>
                        </a:rPr>
                        <a:t>Input 3: Availability (distribution; mgmt. judgement)</a:t>
                      </a:r>
                    </a:p>
                  </a:txBody>
                  <a:tcPr/>
                </a:tc>
                <a:tc>
                  <a:txBody>
                    <a:bodyPr/>
                    <a:lstStyle/>
                    <a:p>
                      <a:pPr fontAlgn="t"/>
                      <a:r>
                        <a:rPr lang="en-US">
                          <a:effectLst/>
                        </a:rPr>
                        <a:t>40%</a:t>
                      </a:r>
                    </a:p>
                  </a:txBody>
                  <a:tcPr/>
                </a:tc>
                <a:tc>
                  <a:txBody>
                    <a:bodyPr/>
                    <a:lstStyle/>
                    <a:p>
                      <a:pPr fontAlgn="t"/>
                      <a:r>
                        <a:rPr lang="en-US">
                          <a:effectLst/>
                        </a:rPr>
                        <a:t>1,240,416,000</a:t>
                      </a:r>
                    </a:p>
                  </a:txBody>
                  <a:tcPr/>
                </a:tc>
                <a:extLst>
                  <a:ext uri="{0D108BD9-81ED-4DB2-BD59-A6C34878D82A}">
                    <a16:rowId xmlns:a16="http://schemas.microsoft.com/office/drawing/2014/main" val="409912605"/>
                  </a:ext>
                </a:extLst>
              </a:tr>
              <a:tr h="818415">
                <a:tc>
                  <a:txBody>
                    <a:bodyPr/>
                    <a:lstStyle/>
                    <a:p>
                      <a:pPr fontAlgn="t"/>
                      <a:r>
                        <a:rPr lang="en-US">
                          <a:effectLst/>
                        </a:rPr>
                        <a:t>Input 4: Aware, given available (ads; mgmt. judgement)</a:t>
                      </a:r>
                    </a:p>
                  </a:txBody>
                  <a:tcPr/>
                </a:tc>
                <a:tc>
                  <a:txBody>
                    <a:bodyPr/>
                    <a:lstStyle/>
                    <a:p>
                      <a:pPr fontAlgn="t"/>
                      <a:r>
                        <a:rPr lang="en-US">
                          <a:effectLst/>
                        </a:rPr>
                        <a:t>50%</a:t>
                      </a:r>
                    </a:p>
                  </a:txBody>
                  <a:tcPr/>
                </a:tc>
                <a:tc>
                  <a:txBody>
                    <a:bodyPr/>
                    <a:lstStyle/>
                    <a:p>
                      <a:pPr fontAlgn="t"/>
                      <a:r>
                        <a:rPr lang="en-US">
                          <a:effectLst/>
                        </a:rPr>
                        <a:t>620,208,000</a:t>
                      </a:r>
                    </a:p>
                  </a:txBody>
                  <a:tcPr/>
                </a:tc>
                <a:extLst>
                  <a:ext uri="{0D108BD9-81ED-4DB2-BD59-A6C34878D82A}">
                    <a16:rowId xmlns:a16="http://schemas.microsoft.com/office/drawing/2014/main" val="2983596486"/>
                  </a:ext>
                </a:extLst>
              </a:tr>
              <a:tr h="560765">
                <a:tc>
                  <a:txBody>
                    <a:bodyPr/>
                    <a:lstStyle/>
                    <a:p>
                      <a:pPr fontAlgn="t"/>
                      <a:r>
                        <a:rPr lang="en-US">
                          <a:effectLst/>
                        </a:rPr>
                        <a:t>Market size – forecast (new)</a:t>
                      </a:r>
                    </a:p>
                  </a:txBody>
                  <a:tcPr/>
                </a:tc>
                <a:tc>
                  <a:txBody>
                    <a:bodyPr/>
                    <a:lstStyle/>
                    <a:p>
                      <a:pPr fontAlgn="t"/>
                      <a:br>
                        <a:rPr lang="en-US">
                          <a:effectLst/>
                        </a:rPr>
                      </a:br>
                      <a:endParaRPr lang="en-US">
                        <a:effectLst/>
                      </a:endParaRPr>
                    </a:p>
                  </a:txBody>
                  <a:tcPr/>
                </a:tc>
                <a:tc>
                  <a:txBody>
                    <a:bodyPr/>
                    <a:lstStyle/>
                    <a:p>
                      <a:pPr fontAlgn="t"/>
                      <a:r>
                        <a:rPr lang="en-US">
                          <a:effectLst/>
                        </a:rPr>
                        <a:t>620 million</a:t>
                      </a:r>
                    </a:p>
                  </a:txBody>
                  <a:tcPr/>
                </a:tc>
                <a:extLst>
                  <a:ext uri="{0D108BD9-81ED-4DB2-BD59-A6C34878D82A}">
                    <a16:rowId xmlns:a16="http://schemas.microsoft.com/office/drawing/2014/main" val="2518649216"/>
                  </a:ext>
                </a:extLst>
              </a:tr>
            </a:tbl>
          </a:graphicData>
        </a:graphic>
      </p:graphicFrame>
    </p:spTree>
    <p:extLst>
      <p:ext uri="{BB962C8B-B14F-4D97-AF65-F5344CB8AC3E}">
        <p14:creationId xmlns:p14="http://schemas.microsoft.com/office/powerpoint/2010/main" val="285865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4985980"/>
          </a:xfrm>
          <a:prstGeom prst="rect">
            <a:avLst/>
          </a:prstGeom>
          <a:noFill/>
        </p:spPr>
        <p:txBody>
          <a:bodyPr wrap="square" lIns="91440" tIns="45720" rIns="91440" bIns="45720" rtlCol="0" anchor="t">
            <a:spAutoFit/>
          </a:bodyPr>
          <a:lstStyle/>
          <a:p>
            <a:r>
              <a:rPr lang="en-US" b="1" dirty="0">
                <a:latin typeface="Arial"/>
                <a:cs typeface="Arial"/>
              </a:rPr>
              <a:t>Activity: Chain ratio method problem</a:t>
            </a:r>
            <a:endParaRPr lang="en-US" dirty="0">
              <a:latin typeface="Arial"/>
              <a:cs typeface="Arial"/>
            </a:endParaRPr>
          </a:p>
          <a:p>
            <a:r>
              <a:rPr lang="en-US" sz="2000" dirty="0">
                <a:latin typeface="Arial"/>
                <a:cs typeface="Arial"/>
              </a:rPr>
              <a:t>In this exercise, you will be estimating the annual market potential of an online grocery chain. Our assumptions for this exercise are:</a:t>
            </a:r>
            <a:endParaRPr lang="en-US" dirty="0"/>
          </a:p>
          <a:p>
            <a:pPr marL="285750" indent="-285750">
              <a:buFont typeface="Arial"/>
              <a:buChar char="•"/>
            </a:pPr>
            <a:r>
              <a:rPr lang="en-US" sz="2000" dirty="0">
                <a:latin typeface="Arial"/>
                <a:cs typeface="Arial"/>
              </a:rPr>
              <a:t>Households with children are likely to buy their groceries online. </a:t>
            </a:r>
            <a:endParaRPr lang="en-US" dirty="0"/>
          </a:p>
          <a:p>
            <a:pPr marL="285750" indent="-285750">
              <a:buFont typeface="Arial"/>
              <a:buChar char="•"/>
            </a:pPr>
            <a:r>
              <a:rPr lang="en-US" sz="2000" dirty="0">
                <a:latin typeface="Arial"/>
                <a:cs typeface="Arial"/>
              </a:rPr>
              <a:t>Households that currently go to supermarkets and grocery stores will now go online.</a:t>
            </a:r>
            <a:endParaRPr lang="en-US" dirty="0"/>
          </a:p>
          <a:p>
            <a:pPr marL="285750" indent="-285750">
              <a:buFont typeface="Arial"/>
              <a:buChar char="•"/>
            </a:pPr>
            <a:r>
              <a:rPr lang="en-US" sz="2000" dirty="0">
                <a:latin typeface="Arial"/>
                <a:cs typeface="Arial"/>
              </a:rPr>
              <a:t>Households need internet access to go online. </a:t>
            </a:r>
            <a:endParaRPr lang="en-US" dirty="0"/>
          </a:p>
          <a:p>
            <a:r>
              <a:rPr lang="en-US" sz="2000" dirty="0">
                <a:latin typeface="Arial"/>
                <a:cs typeface="Arial"/>
              </a:rPr>
              <a:t>These are the only three assumptions we have made. The numbers have been provided to you below. Please work through the process outlined on the previous page and come up with the market potential for this new online grocery chain.</a:t>
            </a:r>
            <a:endParaRPr lang="en-US" dirty="0"/>
          </a:p>
          <a:p>
            <a:r>
              <a:rPr lang="en-US" sz="2000" dirty="0">
                <a:latin typeface="Arial"/>
                <a:cs typeface="Arial"/>
              </a:rPr>
              <a:t>A box has been provided for you to work through your answer, but please be aware that your answer will not be saved. This exercise is not graded and is simply an opportunity for you to practice working out the market forecast. Once you have had a go, you can reveal the model answer underneath. </a:t>
            </a:r>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85031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4401205"/>
          </a:xfrm>
          <a:prstGeom prst="rect">
            <a:avLst/>
          </a:prstGeom>
          <a:noFill/>
        </p:spPr>
        <p:txBody>
          <a:bodyPr wrap="square" lIns="91440" tIns="45720" rIns="91440" bIns="45720" rtlCol="0" anchor="t">
            <a:spAutoFit/>
          </a:bodyPr>
          <a:lstStyle/>
          <a:p>
            <a:r>
              <a:rPr lang="en-US" sz="2000" b="1" dirty="0">
                <a:latin typeface="Arial"/>
                <a:ea typeface="Open Sans"/>
                <a:cs typeface="Open Sans"/>
              </a:rPr>
              <a:t>Question  </a:t>
            </a:r>
          </a:p>
          <a:p>
            <a:endParaRPr lang="en-US" sz="2000" b="0" dirty="0">
              <a:latin typeface="Arial"/>
              <a:ea typeface="Open Sans"/>
              <a:cs typeface="Open Sans"/>
            </a:endParaRPr>
          </a:p>
          <a:p>
            <a:r>
              <a:rPr lang="en-US" sz="2000" dirty="0">
                <a:latin typeface="Arial"/>
                <a:ea typeface="Open Sans"/>
                <a:cs typeface="Open Sans"/>
              </a:rPr>
              <a:t>What is the market forecast for </a:t>
            </a:r>
          </a:p>
          <a:p>
            <a:r>
              <a:rPr lang="en-US" sz="2000" dirty="0">
                <a:latin typeface="Arial"/>
                <a:ea typeface="Open Sans"/>
                <a:cs typeface="Open Sans"/>
              </a:rPr>
              <a:t>the online grocery chain? </a:t>
            </a:r>
            <a:endParaRPr lang="en-US">
              <a:ea typeface="Open Sans"/>
            </a:endParaRPr>
          </a:p>
          <a:p>
            <a:r>
              <a:rPr lang="en-US" sz="2000" dirty="0">
                <a:latin typeface="Arial"/>
                <a:ea typeface="Open Sans"/>
                <a:cs typeface="Open Sans"/>
              </a:rPr>
              <a:t>Reflect on this question, then </a:t>
            </a:r>
            <a:endParaRPr lang="en-US">
              <a:ea typeface="Open Sans"/>
            </a:endParaRPr>
          </a:p>
          <a:p>
            <a:r>
              <a:rPr lang="en-US" sz="2000" dirty="0">
                <a:latin typeface="Arial"/>
                <a:ea typeface="Open Sans"/>
                <a:cs typeface="Open Sans"/>
              </a:rPr>
              <a:t>view the answer below.</a:t>
            </a:r>
            <a:endParaRPr lang="en-US"/>
          </a:p>
          <a:p>
            <a:endParaRPr lang="en-US" sz="2000" dirty="0">
              <a:latin typeface="Arial"/>
              <a:ea typeface="Open Sans"/>
              <a:cs typeface="Open Sans"/>
            </a:endParaRPr>
          </a:p>
          <a:p>
            <a:endParaRPr lang="en-US" sz="2000" dirty="0">
              <a:latin typeface="Arial"/>
              <a:ea typeface="Open Sans"/>
              <a:cs typeface="Open Sans"/>
            </a:endParaRPr>
          </a:p>
          <a:p>
            <a:endParaRPr lang="en-US" sz="2000" dirty="0">
              <a:latin typeface="Arial"/>
              <a:ea typeface="Open Sans"/>
              <a:cs typeface="Open Sans"/>
            </a:endParaRPr>
          </a:p>
          <a:p>
            <a:endParaRPr lang="en-US" sz="2000" dirty="0">
              <a:latin typeface="Arial"/>
              <a:ea typeface="Open Sans"/>
              <a:cs typeface="Open Sans"/>
            </a:endParaRPr>
          </a:p>
          <a:p>
            <a:endParaRPr lang="en-US" sz="2000" dirty="0">
              <a:latin typeface="Arial"/>
              <a:ea typeface="Open Sans"/>
              <a:cs typeface="Open Sans"/>
            </a:endParaRPr>
          </a:p>
          <a:p>
            <a:endParaRPr lang="en-US" sz="2000" dirty="0">
              <a:latin typeface="Arial"/>
              <a:ea typeface="Open Sans"/>
              <a:cs typeface="Open Sans"/>
            </a:endParaRPr>
          </a:p>
          <a:p>
            <a:endParaRPr lang="en-US" sz="2000" dirty="0">
              <a:latin typeface="Arial"/>
              <a:ea typeface="Open Sans"/>
              <a:cs typeface="Open Sans"/>
            </a:endParaRPr>
          </a:p>
          <a:p>
            <a:r>
              <a:rPr lang="en-US" sz="2000" dirty="0">
                <a:latin typeface="Arial"/>
                <a:ea typeface="Open Sans"/>
                <a:cs typeface="Open Sans"/>
              </a:rPr>
              <a:t>Market forecast: $2.5 billion</a:t>
            </a: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latin typeface="Arial"/>
              <a:cs typeface="Arial"/>
            </a:endParaRPr>
          </a:p>
        </p:txBody>
      </p:sp>
      <p:graphicFrame>
        <p:nvGraphicFramePr>
          <p:cNvPr id="8" name="Table 7">
            <a:extLst>
              <a:ext uri="{FF2B5EF4-FFF2-40B4-BE49-F238E27FC236}">
                <a16:creationId xmlns:a16="http://schemas.microsoft.com/office/drawing/2014/main" id="{381C20B3-5620-740B-A077-F7430051349E}"/>
              </a:ext>
            </a:extLst>
          </p:cNvPr>
          <p:cNvGraphicFramePr>
            <a:graphicFrameLocks noGrp="1"/>
          </p:cNvGraphicFramePr>
          <p:nvPr>
            <p:extLst>
              <p:ext uri="{D42A27DB-BD31-4B8C-83A1-F6EECF244321}">
                <p14:modId xmlns:p14="http://schemas.microsoft.com/office/powerpoint/2010/main" val="702204134"/>
              </p:ext>
            </p:extLst>
          </p:nvPr>
        </p:nvGraphicFramePr>
        <p:xfrm>
          <a:off x="4083170" y="948905"/>
          <a:ext cx="5031478" cy="5481222"/>
        </p:xfrm>
        <a:graphic>
          <a:graphicData uri="http://schemas.openxmlformats.org/drawingml/2006/table">
            <a:tbl>
              <a:tblPr firstRow="1" bandRow="1">
                <a:tableStyleId>{5C22544A-7EE6-4342-B048-85BDC9FD1C3A}</a:tableStyleId>
              </a:tblPr>
              <a:tblGrid>
                <a:gridCol w="3425935">
                  <a:extLst>
                    <a:ext uri="{9D8B030D-6E8A-4147-A177-3AD203B41FA5}">
                      <a16:colId xmlns:a16="http://schemas.microsoft.com/office/drawing/2014/main" val="3574580959"/>
                    </a:ext>
                  </a:extLst>
                </a:gridCol>
                <a:gridCol w="1605543">
                  <a:extLst>
                    <a:ext uri="{9D8B030D-6E8A-4147-A177-3AD203B41FA5}">
                      <a16:colId xmlns:a16="http://schemas.microsoft.com/office/drawing/2014/main" val="2145693997"/>
                    </a:ext>
                  </a:extLst>
                </a:gridCol>
              </a:tblGrid>
              <a:tr h="317506">
                <a:tc>
                  <a:txBody>
                    <a:bodyPr/>
                    <a:lstStyle/>
                    <a:p>
                      <a:pPr algn="l" fontAlgn="b"/>
                      <a:r>
                        <a:rPr lang="en-US" sz="1400" dirty="0">
                          <a:effectLst/>
                        </a:rPr>
                        <a:t>Estimated online grocery sales</a:t>
                      </a:r>
                      <a:endParaRPr lang="en-US" sz="1400" b="1" dirty="0">
                        <a:effectLst/>
                        <a:latin typeface="Open Sans"/>
                      </a:endParaRPr>
                    </a:p>
                  </a:txBody>
                  <a:tcPr marL="76200" marR="76200" marT="76200" marB="76200" anchor="b"/>
                </a:tc>
                <a:tc>
                  <a:txBody>
                    <a:bodyPr/>
                    <a:lstStyle/>
                    <a:p>
                      <a:pPr algn="l" fontAlgn="b"/>
                      <a:endParaRPr lang="en-US" sz="1400" b="1" dirty="0">
                        <a:effectLst/>
                        <a:latin typeface="Open Sans"/>
                      </a:endParaRPr>
                    </a:p>
                  </a:txBody>
                  <a:tcPr marL="76200" marR="76200" marT="76200" marB="76200" anchor="b"/>
                </a:tc>
                <a:extLst>
                  <a:ext uri="{0D108BD9-81ED-4DB2-BD59-A6C34878D82A}">
                    <a16:rowId xmlns:a16="http://schemas.microsoft.com/office/drawing/2014/main" val="1218284287"/>
                  </a:ext>
                </a:extLst>
              </a:tr>
              <a:tr h="447395">
                <a:tc>
                  <a:txBody>
                    <a:bodyPr/>
                    <a:lstStyle/>
                    <a:p>
                      <a:pPr algn="l" fontAlgn="t"/>
                      <a:r>
                        <a:rPr lang="en-US" sz="1400" dirty="0">
                          <a:effectLst/>
                        </a:rPr>
                        <a:t>Number of households (2010 Census)</a:t>
                      </a:r>
                      <a:endParaRPr lang="en-US" sz="1400">
                        <a:effectLst/>
                        <a:latin typeface="Open Sans"/>
                      </a:endParaRPr>
                    </a:p>
                  </a:txBody>
                  <a:tcPr marL="76200" marR="76200" marT="76200" marB="76200"/>
                </a:tc>
                <a:tc>
                  <a:txBody>
                    <a:bodyPr/>
                    <a:lstStyle/>
                    <a:p>
                      <a:pPr algn="l" fontAlgn="t"/>
                      <a:r>
                        <a:rPr lang="en-US" sz="1400" dirty="0">
                          <a:effectLst/>
                        </a:rPr>
                        <a:t>118 million</a:t>
                      </a:r>
                      <a:endParaRPr lang="en-US" sz="1400">
                        <a:effectLst/>
                        <a:latin typeface="Open Sans"/>
                      </a:endParaRPr>
                    </a:p>
                  </a:txBody>
                  <a:tcPr marL="76200" marR="76200" marT="76200" marB="76200"/>
                </a:tc>
                <a:extLst>
                  <a:ext uri="{0D108BD9-81ED-4DB2-BD59-A6C34878D82A}">
                    <a16:rowId xmlns:a16="http://schemas.microsoft.com/office/drawing/2014/main" val="656245730"/>
                  </a:ext>
                </a:extLst>
              </a:tr>
              <a:tr h="505123">
                <a:tc>
                  <a:txBody>
                    <a:bodyPr/>
                    <a:lstStyle/>
                    <a:p>
                      <a:pPr algn="l" fontAlgn="t"/>
                      <a:r>
                        <a:rPr lang="en-US" sz="1400" dirty="0">
                          <a:effectLst/>
                        </a:rPr>
                        <a:t>Grocery purchases per household per year (52x100)</a:t>
                      </a:r>
                      <a:endParaRPr lang="en-US" sz="1400">
                        <a:effectLst/>
                        <a:latin typeface="Open Sans"/>
                      </a:endParaRPr>
                    </a:p>
                  </a:txBody>
                  <a:tcPr marL="76200" marR="76200" marT="76200" marB="76200"/>
                </a:tc>
                <a:tc>
                  <a:txBody>
                    <a:bodyPr/>
                    <a:lstStyle/>
                    <a:p>
                      <a:pPr algn="l" fontAlgn="t"/>
                      <a:r>
                        <a:rPr lang="en-US" sz="1400" dirty="0">
                          <a:effectLst/>
                        </a:rPr>
                        <a:t>$5200</a:t>
                      </a:r>
                      <a:endParaRPr lang="en-US" sz="1400">
                        <a:effectLst/>
                        <a:latin typeface="Open Sans"/>
                      </a:endParaRPr>
                    </a:p>
                  </a:txBody>
                  <a:tcPr marL="76200" marR="76200" marT="76200" marB="76200"/>
                </a:tc>
                <a:extLst>
                  <a:ext uri="{0D108BD9-81ED-4DB2-BD59-A6C34878D82A}">
                    <a16:rowId xmlns:a16="http://schemas.microsoft.com/office/drawing/2014/main" val="2777951816"/>
                  </a:ext>
                </a:extLst>
              </a:tr>
              <a:tr h="505123">
                <a:tc>
                  <a:txBody>
                    <a:bodyPr/>
                    <a:lstStyle/>
                    <a:p>
                      <a:pPr algn="l" fontAlgn="t"/>
                      <a:r>
                        <a:rPr lang="en-US" sz="1400" dirty="0">
                          <a:effectLst/>
                        </a:rPr>
                        <a:t>Percentage of sales from supermarkets and grocery stores</a:t>
                      </a:r>
                      <a:endParaRPr lang="en-US" sz="1400">
                        <a:effectLst/>
                        <a:latin typeface="Open Sans"/>
                      </a:endParaRPr>
                    </a:p>
                  </a:txBody>
                  <a:tcPr marL="76200" marR="76200" marT="76200" marB="76200"/>
                </a:tc>
                <a:tc>
                  <a:txBody>
                    <a:bodyPr/>
                    <a:lstStyle/>
                    <a:p>
                      <a:pPr algn="l" fontAlgn="t"/>
                      <a:r>
                        <a:rPr lang="en-US" sz="1400" dirty="0">
                          <a:effectLst/>
                        </a:rPr>
                        <a:t>84%</a:t>
                      </a:r>
                      <a:endParaRPr lang="en-US" sz="1400">
                        <a:effectLst/>
                        <a:latin typeface="Open Sans"/>
                      </a:endParaRPr>
                    </a:p>
                  </a:txBody>
                  <a:tcPr marL="76200" marR="76200" marT="76200" marB="76200"/>
                </a:tc>
                <a:extLst>
                  <a:ext uri="{0D108BD9-81ED-4DB2-BD59-A6C34878D82A}">
                    <a16:rowId xmlns:a16="http://schemas.microsoft.com/office/drawing/2014/main" val="374963741"/>
                  </a:ext>
                </a:extLst>
              </a:tr>
              <a:tr h="505123">
                <a:tc>
                  <a:txBody>
                    <a:bodyPr/>
                    <a:lstStyle/>
                    <a:p>
                      <a:pPr algn="l" fontAlgn="t"/>
                      <a:r>
                        <a:rPr lang="en-US" sz="1400" dirty="0">
                          <a:effectLst/>
                        </a:rPr>
                        <a:t>Percentage of households with children (Census)</a:t>
                      </a:r>
                      <a:endParaRPr lang="en-US" sz="1400">
                        <a:effectLst/>
                        <a:latin typeface="Open Sans"/>
                      </a:endParaRPr>
                    </a:p>
                  </a:txBody>
                  <a:tcPr marL="76200" marR="76200" marT="76200" marB="76200"/>
                </a:tc>
                <a:tc>
                  <a:txBody>
                    <a:bodyPr/>
                    <a:lstStyle/>
                    <a:p>
                      <a:pPr algn="l" fontAlgn="t"/>
                      <a:r>
                        <a:rPr lang="en-US" sz="1400" dirty="0">
                          <a:effectLst/>
                        </a:rPr>
                        <a:t>30%</a:t>
                      </a:r>
                      <a:endParaRPr lang="en-US" sz="1400">
                        <a:effectLst/>
                        <a:latin typeface="Open Sans"/>
                      </a:endParaRPr>
                    </a:p>
                  </a:txBody>
                  <a:tcPr marL="76200" marR="76200" marT="76200" marB="76200"/>
                </a:tc>
                <a:extLst>
                  <a:ext uri="{0D108BD9-81ED-4DB2-BD59-A6C34878D82A}">
                    <a16:rowId xmlns:a16="http://schemas.microsoft.com/office/drawing/2014/main" val="1491138388"/>
                  </a:ext>
                </a:extLst>
              </a:tr>
              <a:tr h="505123">
                <a:tc>
                  <a:txBody>
                    <a:bodyPr/>
                    <a:lstStyle/>
                    <a:p>
                      <a:pPr algn="l" fontAlgn="t"/>
                      <a:r>
                        <a:rPr lang="en-US" sz="1400" dirty="0">
                          <a:effectLst/>
                        </a:rPr>
                        <a:t>Percentage of households with internet access (Census Bureau)</a:t>
                      </a:r>
                      <a:endParaRPr lang="en-US" sz="1400">
                        <a:effectLst/>
                        <a:latin typeface="Open Sans"/>
                      </a:endParaRPr>
                    </a:p>
                  </a:txBody>
                  <a:tcPr marL="76200" marR="76200" marT="76200" marB="76200"/>
                </a:tc>
                <a:tc>
                  <a:txBody>
                    <a:bodyPr/>
                    <a:lstStyle/>
                    <a:p>
                      <a:pPr algn="l" fontAlgn="t"/>
                      <a:r>
                        <a:rPr lang="en-US" sz="1400" dirty="0">
                          <a:effectLst/>
                        </a:rPr>
                        <a:t>67%</a:t>
                      </a:r>
                      <a:endParaRPr lang="en-US" sz="1400">
                        <a:effectLst/>
                        <a:latin typeface="Open Sans"/>
                      </a:endParaRPr>
                    </a:p>
                  </a:txBody>
                  <a:tcPr marL="76200" marR="76200" marT="76200" marB="76200"/>
                </a:tc>
                <a:extLst>
                  <a:ext uri="{0D108BD9-81ED-4DB2-BD59-A6C34878D82A}">
                    <a16:rowId xmlns:a16="http://schemas.microsoft.com/office/drawing/2014/main" val="184594826"/>
                  </a:ext>
                </a:extLst>
              </a:tr>
              <a:tr h="505123">
                <a:tc>
                  <a:txBody>
                    <a:bodyPr/>
                    <a:lstStyle/>
                    <a:p>
                      <a:pPr algn="l" fontAlgn="t"/>
                      <a:r>
                        <a:rPr lang="en-US" sz="1400" dirty="0">
                          <a:effectLst/>
                        </a:rPr>
                        <a:t>Will order groceries online if available (survey)</a:t>
                      </a:r>
                      <a:endParaRPr lang="en-US" sz="1400">
                        <a:effectLst/>
                        <a:latin typeface="Open Sans"/>
                      </a:endParaRPr>
                    </a:p>
                  </a:txBody>
                  <a:tcPr marL="76200" marR="76200" marT="76200" marB="76200"/>
                </a:tc>
                <a:tc>
                  <a:txBody>
                    <a:bodyPr/>
                    <a:lstStyle/>
                    <a:p>
                      <a:pPr algn="l" fontAlgn="t"/>
                      <a:r>
                        <a:rPr lang="en-US" sz="1400" dirty="0">
                          <a:effectLst/>
                        </a:rPr>
                        <a:t>25%</a:t>
                      </a:r>
                      <a:endParaRPr lang="en-US" sz="1400">
                        <a:effectLst/>
                        <a:latin typeface="Open Sans"/>
                      </a:endParaRPr>
                    </a:p>
                  </a:txBody>
                  <a:tcPr marL="76200" marR="76200" marT="76200" marB="76200"/>
                </a:tc>
                <a:extLst>
                  <a:ext uri="{0D108BD9-81ED-4DB2-BD59-A6C34878D82A}">
                    <a16:rowId xmlns:a16="http://schemas.microsoft.com/office/drawing/2014/main" val="2297571154"/>
                  </a:ext>
                </a:extLst>
              </a:tr>
              <a:tr h="317506">
                <a:tc>
                  <a:txBody>
                    <a:bodyPr/>
                    <a:lstStyle/>
                    <a:p>
                      <a:pPr algn="l" fontAlgn="t"/>
                      <a:r>
                        <a:rPr lang="en-US" sz="1400" dirty="0">
                          <a:effectLst/>
                        </a:rPr>
                        <a:t>Discount of survey intentions</a:t>
                      </a:r>
                      <a:endParaRPr lang="en-US" sz="1400">
                        <a:effectLst/>
                        <a:latin typeface="Open Sans"/>
                      </a:endParaRPr>
                    </a:p>
                  </a:txBody>
                  <a:tcPr marL="76200" marR="76200" marT="76200" marB="76200"/>
                </a:tc>
                <a:tc>
                  <a:txBody>
                    <a:bodyPr/>
                    <a:lstStyle/>
                    <a:p>
                      <a:pPr algn="l" fontAlgn="t"/>
                      <a:r>
                        <a:rPr lang="en-US" sz="1400" dirty="0">
                          <a:effectLst/>
                        </a:rPr>
                        <a:t>50%</a:t>
                      </a:r>
                      <a:endParaRPr lang="en-US" sz="1400">
                        <a:effectLst/>
                        <a:latin typeface="Open Sans"/>
                      </a:endParaRPr>
                    </a:p>
                  </a:txBody>
                  <a:tcPr marL="76200" marR="76200" marT="76200" marB="76200"/>
                </a:tc>
                <a:extLst>
                  <a:ext uri="{0D108BD9-81ED-4DB2-BD59-A6C34878D82A}">
                    <a16:rowId xmlns:a16="http://schemas.microsoft.com/office/drawing/2014/main" val="2152014991"/>
                  </a:ext>
                </a:extLst>
              </a:tr>
              <a:tr h="505123">
                <a:tc>
                  <a:txBody>
                    <a:bodyPr/>
                    <a:lstStyle/>
                    <a:p>
                      <a:pPr algn="l" fontAlgn="t"/>
                      <a:r>
                        <a:rPr lang="en-US" sz="1400" dirty="0">
                          <a:effectLst/>
                        </a:rPr>
                        <a:t>Online grocery shopping availability (guess)</a:t>
                      </a:r>
                      <a:endParaRPr lang="en-US" sz="1400">
                        <a:effectLst/>
                        <a:latin typeface="Open Sans"/>
                      </a:endParaRPr>
                    </a:p>
                  </a:txBody>
                  <a:tcPr marL="76200" marR="76200" marT="76200" marB="76200"/>
                </a:tc>
                <a:tc>
                  <a:txBody>
                    <a:bodyPr/>
                    <a:lstStyle/>
                    <a:p>
                      <a:pPr algn="l" fontAlgn="t"/>
                      <a:r>
                        <a:rPr lang="en-US" sz="1400" dirty="0">
                          <a:effectLst/>
                        </a:rPr>
                        <a:t>40%</a:t>
                      </a:r>
                      <a:endParaRPr lang="en-US" sz="1400">
                        <a:effectLst/>
                        <a:latin typeface="Open Sans"/>
                      </a:endParaRPr>
                    </a:p>
                  </a:txBody>
                  <a:tcPr marL="76200" marR="76200" marT="76200" marB="76200"/>
                </a:tc>
                <a:extLst>
                  <a:ext uri="{0D108BD9-81ED-4DB2-BD59-A6C34878D82A}">
                    <a16:rowId xmlns:a16="http://schemas.microsoft.com/office/drawing/2014/main" val="1587289857"/>
                  </a:ext>
                </a:extLst>
              </a:tr>
              <a:tr h="461827">
                <a:tc>
                  <a:txBody>
                    <a:bodyPr/>
                    <a:lstStyle/>
                    <a:p>
                      <a:pPr algn="l" fontAlgn="t"/>
                      <a:r>
                        <a:rPr lang="en-US" sz="1400" dirty="0">
                          <a:effectLst/>
                        </a:rPr>
                        <a:t>Awareness given availability (guess)</a:t>
                      </a:r>
                      <a:endParaRPr lang="en-US" sz="1400">
                        <a:effectLst/>
                        <a:latin typeface="Open Sans"/>
                      </a:endParaRPr>
                    </a:p>
                  </a:txBody>
                  <a:tcPr marL="76200" marR="76200" marT="76200" marB="76200"/>
                </a:tc>
                <a:tc>
                  <a:txBody>
                    <a:bodyPr/>
                    <a:lstStyle/>
                    <a:p>
                      <a:pPr algn="l" fontAlgn="t"/>
                      <a:r>
                        <a:rPr lang="en-US" sz="1400" dirty="0">
                          <a:effectLst/>
                        </a:rPr>
                        <a:t>50%</a:t>
                      </a:r>
                      <a:endParaRPr lang="en-US" sz="1400">
                        <a:effectLst/>
                        <a:latin typeface="Open Sans"/>
                      </a:endParaRPr>
                    </a:p>
                  </a:txBody>
                  <a:tcPr marL="76200" marR="76200" marT="76200" marB="76200"/>
                </a:tc>
                <a:extLst>
                  <a:ext uri="{0D108BD9-81ED-4DB2-BD59-A6C34878D82A}">
                    <a16:rowId xmlns:a16="http://schemas.microsoft.com/office/drawing/2014/main" val="1311860400"/>
                  </a:ext>
                </a:extLst>
              </a:tr>
              <a:tr h="317506">
                <a:tc>
                  <a:txBody>
                    <a:bodyPr/>
                    <a:lstStyle/>
                    <a:p>
                      <a:pPr algn="l" fontAlgn="t"/>
                      <a:r>
                        <a:rPr lang="en-US" sz="1400" dirty="0">
                          <a:effectLst/>
                        </a:rPr>
                        <a:t>Market forecast</a:t>
                      </a:r>
                      <a:endParaRPr lang="en-US" sz="1400" dirty="0">
                        <a:effectLst/>
                        <a:latin typeface="Open Sans"/>
                      </a:endParaRPr>
                    </a:p>
                  </a:txBody>
                  <a:tcPr marL="76200" marR="76200" marT="76200" marB="76200"/>
                </a:tc>
                <a:tc>
                  <a:txBody>
                    <a:bodyPr/>
                    <a:lstStyle/>
                    <a:p>
                      <a:pPr algn="l" fontAlgn="t"/>
                      <a:r>
                        <a:rPr lang="en-US" sz="1400" dirty="0">
                          <a:effectLst/>
                        </a:rPr>
                        <a:t>$???</a:t>
                      </a:r>
                      <a:endParaRPr lang="en-US" sz="1400" dirty="0">
                        <a:effectLst/>
                        <a:latin typeface="Open Sans"/>
                      </a:endParaRPr>
                    </a:p>
                  </a:txBody>
                  <a:tcPr marL="76200" marR="76200" marT="76200" marB="76200"/>
                </a:tc>
                <a:extLst>
                  <a:ext uri="{0D108BD9-81ED-4DB2-BD59-A6C34878D82A}">
                    <a16:rowId xmlns:a16="http://schemas.microsoft.com/office/drawing/2014/main" val="2111198337"/>
                  </a:ext>
                </a:extLst>
              </a:tr>
            </a:tbl>
          </a:graphicData>
        </a:graphic>
      </p:graphicFrame>
    </p:spTree>
    <p:extLst>
      <p:ext uri="{BB962C8B-B14F-4D97-AF65-F5344CB8AC3E}">
        <p14:creationId xmlns:p14="http://schemas.microsoft.com/office/powerpoint/2010/main" val="58623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5293757"/>
          </a:xfrm>
          <a:prstGeom prst="rect">
            <a:avLst/>
          </a:prstGeom>
          <a:noFill/>
        </p:spPr>
        <p:txBody>
          <a:bodyPr wrap="square" lIns="91440" tIns="45720" rIns="91440" bIns="45720" rtlCol="0" anchor="t">
            <a:spAutoFit/>
          </a:bodyPr>
          <a:lstStyle/>
          <a:p>
            <a:r>
              <a:rPr lang="en-US" sz="2000" b="1" dirty="0">
                <a:latin typeface="Arial"/>
                <a:cs typeface="Arial"/>
              </a:rPr>
              <a:t>1. Idea evaluation: conjoint analysis</a:t>
            </a:r>
            <a:endParaRPr lang="en-US" sz="2000" dirty="0">
              <a:latin typeface="Arial"/>
              <a:cs typeface="Arial"/>
            </a:endParaRPr>
          </a:p>
          <a:p>
            <a:r>
              <a:rPr lang="en-US" sz="2000" dirty="0">
                <a:latin typeface="Arial"/>
                <a:ea typeface="Open Sans"/>
                <a:cs typeface="Arial"/>
              </a:rPr>
              <a:t>This lesson uses examples to explain the purpose, benefits and challenges of the following methods: conjoint analysis (used during the stage of idea evaluation), simulated test marketing (in the stage of development) and finally, test marketing (in the stage of commercialization). </a:t>
            </a:r>
            <a:endParaRPr lang="en-US" sz="2000" dirty="0"/>
          </a:p>
          <a:p>
            <a:r>
              <a:rPr lang="en-US" sz="2000" b="1" dirty="0">
                <a:latin typeface="Arial"/>
                <a:cs typeface="Arial"/>
              </a:rPr>
              <a:t>What is a conjoint analysis?</a:t>
            </a:r>
          </a:p>
          <a:p>
            <a:r>
              <a:rPr lang="en-US" sz="2000" dirty="0">
                <a:latin typeface="Arial"/>
                <a:ea typeface="Open Sans"/>
                <a:cs typeface="Arial"/>
              </a:rPr>
              <a:t>Consumers tend to think they know what they want, but when you ask them and design a product or service based on that data, it turns out that it isn’t quite what they wanted.</a:t>
            </a:r>
            <a:endParaRPr lang="en-US" sz="2000" dirty="0">
              <a:cs typeface="Arial"/>
            </a:endParaRPr>
          </a:p>
          <a:p>
            <a:r>
              <a:rPr lang="en-US" sz="2000" dirty="0">
                <a:latin typeface="Arial"/>
                <a:ea typeface="Open Sans"/>
                <a:cs typeface="Arial"/>
              </a:rPr>
              <a:t>What people think they want versus what they actually want can differ, and this is not because they are lying.</a:t>
            </a:r>
            <a:endParaRPr lang="en-US" dirty="0"/>
          </a:p>
          <a:p>
            <a:br>
              <a:rPr lang="en-US" dirty="0"/>
            </a:br>
            <a:r>
              <a:rPr lang="en-US" sz="2000" b="1" dirty="0">
                <a:highlight>
                  <a:srgbClr val="C0C0C0"/>
                </a:highlight>
                <a:latin typeface="Arial"/>
                <a:cs typeface="Arial"/>
              </a:rPr>
              <a:t>Once we have unpacked the attributes of a product and run what is called a conjoint analysis, we can work out what attributes or aspects of the product are really important by looking at their preferences and choices.</a:t>
            </a:r>
            <a:endParaRPr lang="en-US" sz="2000" dirty="0">
              <a:highlight>
                <a:srgbClr val="C0C0C0"/>
              </a:highlight>
              <a:latin typeface="Arial"/>
              <a:cs typeface="Arial"/>
            </a:endParaRPr>
          </a:p>
          <a:p>
            <a:endParaRPr lang="en-US" sz="2000" b="1" dirty="0">
              <a:latin typeface="Arial"/>
              <a:ea typeface="Open Sans"/>
              <a:cs typeface="Open Sans"/>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373048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62651"/>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3.2 Chain ratio method, adjustments and estimates</a:t>
            </a:r>
            <a:endParaRPr lang="en-US" sz="2400" dirty="0">
              <a:latin typeface="Arial"/>
              <a:cs typeface="Arial"/>
            </a:endParaRPr>
          </a:p>
          <a:p>
            <a:endParaRPr lang="en-US" sz="2400" b="1" dirty="0"/>
          </a:p>
          <a:p>
            <a:r>
              <a:rPr lang="en-US" sz="2400" b="1" dirty="0">
                <a:latin typeface="Arial"/>
                <a:cs typeface="Arial"/>
              </a:rPr>
              <a:t>3.3 Idea evaluation, development, and commercialization</a:t>
            </a:r>
            <a:endParaRPr lang="en-US" sz="2400" b="1" dirty="0"/>
          </a:p>
          <a:p>
            <a:endParaRPr lang="en-US" sz="2400" b="1" dirty="0"/>
          </a:p>
          <a:p>
            <a:endParaRPr lang="en-US" sz="2400" b="1"/>
          </a:p>
          <a:p>
            <a:endParaRPr lang="en-US"/>
          </a:p>
          <a:p>
            <a:endParaRPr lang="en-US" sz="24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5016758"/>
          </a:xfrm>
          <a:prstGeom prst="rect">
            <a:avLst/>
          </a:prstGeom>
          <a:noFill/>
        </p:spPr>
        <p:txBody>
          <a:bodyPr wrap="square" lIns="91440" tIns="45720" rIns="91440" bIns="45720" rtlCol="0" anchor="t">
            <a:spAutoFit/>
          </a:bodyPr>
          <a:lstStyle/>
          <a:p>
            <a:r>
              <a:rPr lang="en-US" sz="2000" b="1" dirty="0">
                <a:latin typeface="Arial"/>
                <a:cs typeface="Arial"/>
              </a:rPr>
              <a:t>Example: Stanford MBAs’ direct ratings of attribute importance in job choice</a:t>
            </a:r>
            <a:endParaRPr lang="en-US" sz="2000" dirty="0">
              <a:latin typeface="Arial"/>
              <a:cs typeface="Arial"/>
            </a:endParaRPr>
          </a:p>
          <a:p>
            <a:r>
              <a:rPr lang="en-US" sz="2000" dirty="0">
                <a:latin typeface="Arial"/>
                <a:cs typeface="Arial"/>
              </a:rPr>
              <a:t>Here is a real-life example: Stanford </a:t>
            </a:r>
            <a:r>
              <a:rPr lang="en-US" sz="2000" dirty="0">
                <a:latin typeface="Arial"/>
                <a:ea typeface="Open Sans"/>
                <a:cs typeface="Arial"/>
              </a:rPr>
              <a:t>MBAs rated the importance of what mattered to them when they looked for jobs after graduating</a:t>
            </a:r>
            <a:r>
              <a:rPr lang="en-US" sz="2000" dirty="0">
                <a:latin typeface="Arial"/>
                <a:cs typeface="Arial"/>
              </a:rPr>
              <a:t>.</a:t>
            </a:r>
            <a:endParaRPr lang="en-US" sz="2000" dirty="0"/>
          </a:p>
          <a:p>
            <a:r>
              <a:rPr lang="en-US" sz="2000" dirty="0">
                <a:latin typeface="Arial"/>
                <a:ea typeface="Open Sans"/>
                <a:cs typeface="Arial"/>
              </a:rPr>
              <a:t>They ran two surveys with students</a:t>
            </a:r>
            <a:r>
              <a:rPr lang="en-US" sz="2000" dirty="0">
                <a:latin typeface="Arial"/>
                <a:cs typeface="Arial"/>
              </a:rPr>
              <a:t>: </a:t>
            </a:r>
            <a:r>
              <a:rPr lang="en-US" sz="2000" dirty="0">
                <a:latin typeface="Arial"/>
                <a:ea typeface="Open Sans"/>
                <a:cs typeface="Arial"/>
              </a:rPr>
              <a:t>the first survey asked what was important for them in a job. The second survey asked people to rate the combination of attributes when looking for a job.</a:t>
            </a:r>
            <a:endParaRPr lang="en-US" sz="2000" dirty="0"/>
          </a:p>
          <a:p>
            <a:r>
              <a:rPr lang="en-US" sz="2000" dirty="0">
                <a:latin typeface="Arial"/>
                <a:cs typeface="Arial"/>
              </a:rPr>
              <a:t>The results for the first </a:t>
            </a:r>
            <a:r>
              <a:rPr lang="en-US" sz="2000" dirty="0">
                <a:latin typeface="Arial"/>
                <a:ea typeface="Open Sans"/>
                <a:cs typeface="Arial"/>
              </a:rPr>
              <a:t>survey showed that the most important attribute was people/culture, followed by the region of the US where they would work, and then, functional area. Salary was sixth (see column ‘What MBA’s said’ in the table below).</a:t>
            </a:r>
            <a:endParaRPr lang="en-US" sz="2000" dirty="0"/>
          </a:p>
          <a:p>
            <a:r>
              <a:rPr lang="en-US" sz="2000" dirty="0">
                <a:latin typeface="Arial"/>
                <a:ea typeface="Open Sans"/>
                <a:cs typeface="Arial"/>
              </a:rPr>
              <a:t>After running </a:t>
            </a:r>
            <a:r>
              <a:rPr lang="en-US" sz="2000" dirty="0">
                <a:latin typeface="Arial"/>
                <a:cs typeface="Arial"/>
              </a:rPr>
              <a:t>a conjoint analysis</a:t>
            </a:r>
            <a:r>
              <a:rPr lang="en-US" sz="2000" dirty="0">
                <a:latin typeface="Arial"/>
                <a:ea typeface="Open Sans"/>
                <a:cs typeface="Arial"/>
              </a:rPr>
              <a:t>, we see that, in fact, salary is </a:t>
            </a:r>
            <a:r>
              <a:rPr lang="en-US" sz="2000" dirty="0">
                <a:latin typeface="Arial"/>
                <a:cs typeface="Arial"/>
              </a:rPr>
              <a:t>the most important attribute, while the region of the US remains at number two and the job location comes third. People/culture is only fourth in terms of importance (see the column ‘Rank based on conjoint’ in the table).</a:t>
            </a:r>
            <a:endParaRPr lang="en-US" dirty="0"/>
          </a:p>
          <a:p>
            <a:endParaRPr lang="en-US" sz="2000" b="1" dirty="0">
              <a:latin typeface="Arial"/>
              <a:ea typeface="Open Sans"/>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113334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707886"/>
          </a:xfrm>
          <a:prstGeom prst="rect">
            <a:avLst/>
          </a:prstGeom>
          <a:noFill/>
        </p:spPr>
        <p:txBody>
          <a:bodyPr wrap="square" lIns="91440" tIns="45720" rIns="91440" bIns="45720" rtlCol="0" anchor="t">
            <a:spAutoFit/>
          </a:bodyPr>
          <a:lstStyle/>
          <a:p>
            <a:endParaRPr lang="en-US" sz="2000" dirty="0"/>
          </a:p>
          <a:p>
            <a:endParaRPr lang="en-US" sz="2000" b="1" dirty="0">
              <a:latin typeface="Arial"/>
              <a:ea typeface="Open Sans"/>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graphicFrame>
        <p:nvGraphicFramePr>
          <p:cNvPr id="8" name="Table 7">
            <a:extLst>
              <a:ext uri="{FF2B5EF4-FFF2-40B4-BE49-F238E27FC236}">
                <a16:creationId xmlns:a16="http://schemas.microsoft.com/office/drawing/2014/main" id="{616BB52C-9B55-53B4-D8E5-AA053631D00C}"/>
              </a:ext>
            </a:extLst>
          </p:cNvPr>
          <p:cNvGraphicFramePr>
            <a:graphicFrameLocks noGrp="1"/>
          </p:cNvGraphicFramePr>
          <p:nvPr>
            <p:extLst>
              <p:ext uri="{D42A27DB-BD31-4B8C-83A1-F6EECF244321}">
                <p14:modId xmlns:p14="http://schemas.microsoft.com/office/powerpoint/2010/main" val="25352365"/>
              </p:ext>
            </p:extLst>
          </p:nvPr>
        </p:nvGraphicFramePr>
        <p:xfrm>
          <a:off x="388188" y="1437736"/>
          <a:ext cx="8229552" cy="4114800"/>
        </p:xfrm>
        <a:graphic>
          <a:graphicData uri="http://schemas.openxmlformats.org/drawingml/2006/table">
            <a:tbl>
              <a:tblPr firstRow="1" bandRow="1">
                <a:tableStyleId>{5C22544A-7EE6-4342-B048-85BDC9FD1C3A}</a:tableStyleId>
              </a:tblPr>
              <a:tblGrid>
                <a:gridCol w="2743184">
                  <a:extLst>
                    <a:ext uri="{9D8B030D-6E8A-4147-A177-3AD203B41FA5}">
                      <a16:colId xmlns:a16="http://schemas.microsoft.com/office/drawing/2014/main" val="82099096"/>
                    </a:ext>
                  </a:extLst>
                </a:gridCol>
                <a:gridCol w="2743184">
                  <a:extLst>
                    <a:ext uri="{9D8B030D-6E8A-4147-A177-3AD203B41FA5}">
                      <a16:colId xmlns:a16="http://schemas.microsoft.com/office/drawing/2014/main" val="498100286"/>
                    </a:ext>
                  </a:extLst>
                </a:gridCol>
                <a:gridCol w="2743184">
                  <a:extLst>
                    <a:ext uri="{9D8B030D-6E8A-4147-A177-3AD203B41FA5}">
                      <a16:colId xmlns:a16="http://schemas.microsoft.com/office/drawing/2014/main" val="1563025847"/>
                    </a:ext>
                  </a:extLst>
                </a:gridCol>
              </a:tblGrid>
              <a:tr h="519875">
                <a:tc>
                  <a:txBody>
                    <a:bodyPr/>
                    <a:lstStyle/>
                    <a:p>
                      <a:pPr algn="l" fontAlgn="b"/>
                      <a:r>
                        <a:rPr lang="en-US" dirty="0">
                          <a:effectLst/>
                        </a:rPr>
                        <a:t>Job attribute</a:t>
                      </a:r>
                      <a:endParaRPr lang="en-US" dirty="0">
                        <a:solidFill>
                          <a:srgbClr val="171717"/>
                        </a:solidFill>
                        <a:effectLst/>
                        <a:latin typeface="KingsBureauGrot"/>
                      </a:endParaRPr>
                    </a:p>
                  </a:txBody>
                  <a:tcPr anchor="b"/>
                </a:tc>
                <a:tc>
                  <a:txBody>
                    <a:bodyPr/>
                    <a:lstStyle/>
                    <a:p>
                      <a:pPr algn="l" fontAlgn="b"/>
                      <a:r>
                        <a:rPr lang="en-US" dirty="0">
                          <a:effectLst/>
                        </a:rPr>
                        <a:t>What MBAs said...</a:t>
                      </a:r>
                      <a:endParaRPr lang="en-US" dirty="0">
                        <a:solidFill>
                          <a:srgbClr val="171717"/>
                        </a:solidFill>
                        <a:effectLst/>
                        <a:latin typeface="KingsBureauGrot"/>
                      </a:endParaRPr>
                    </a:p>
                  </a:txBody>
                  <a:tcPr anchor="b"/>
                </a:tc>
                <a:tc>
                  <a:txBody>
                    <a:bodyPr/>
                    <a:lstStyle/>
                    <a:p>
                      <a:pPr algn="l" fontAlgn="b"/>
                      <a:r>
                        <a:rPr lang="en-US" dirty="0">
                          <a:effectLst/>
                        </a:rPr>
                        <a:t>Rank based on conjoint</a:t>
                      </a:r>
                      <a:endParaRPr lang="en-US" dirty="0">
                        <a:solidFill>
                          <a:srgbClr val="171717"/>
                        </a:solidFill>
                        <a:effectLst/>
                        <a:latin typeface="KingsBureauGrot"/>
                      </a:endParaRPr>
                    </a:p>
                  </a:txBody>
                  <a:tcPr anchor="b"/>
                </a:tc>
                <a:extLst>
                  <a:ext uri="{0D108BD9-81ED-4DB2-BD59-A6C34878D82A}">
                    <a16:rowId xmlns:a16="http://schemas.microsoft.com/office/drawing/2014/main" val="2415717368"/>
                  </a:ext>
                </a:extLst>
              </a:tr>
              <a:tr h="309114">
                <a:tc>
                  <a:txBody>
                    <a:bodyPr/>
                    <a:lstStyle/>
                    <a:p>
                      <a:pPr fontAlgn="t"/>
                      <a:r>
                        <a:rPr lang="en-US" dirty="0">
                          <a:effectLst/>
                        </a:rPr>
                        <a:t>Salary</a:t>
                      </a:r>
                      <a:endParaRPr lang="en-US" dirty="0">
                        <a:solidFill>
                          <a:srgbClr val="333333"/>
                        </a:solidFill>
                        <a:effectLst/>
                      </a:endParaRPr>
                    </a:p>
                  </a:txBody>
                  <a:tcPr/>
                </a:tc>
                <a:tc>
                  <a:txBody>
                    <a:bodyPr/>
                    <a:lstStyle/>
                    <a:p>
                      <a:pPr fontAlgn="t"/>
                      <a:r>
                        <a:rPr lang="en-US" dirty="0">
                          <a:effectLst/>
                        </a:rPr>
                        <a:t>6th</a:t>
                      </a:r>
                      <a:endParaRPr lang="en-US" dirty="0">
                        <a:solidFill>
                          <a:srgbClr val="333333"/>
                        </a:solidFill>
                        <a:effectLst/>
                      </a:endParaRPr>
                    </a:p>
                  </a:txBody>
                  <a:tcPr/>
                </a:tc>
                <a:tc>
                  <a:txBody>
                    <a:bodyPr/>
                    <a:lstStyle/>
                    <a:p>
                      <a:pPr fontAlgn="t"/>
                      <a:r>
                        <a:rPr lang="en-US" dirty="0">
                          <a:effectLst/>
                        </a:rPr>
                        <a:t>1st</a:t>
                      </a:r>
                      <a:endParaRPr lang="en-US" dirty="0">
                        <a:solidFill>
                          <a:srgbClr val="333333"/>
                        </a:solidFill>
                        <a:effectLst/>
                      </a:endParaRPr>
                    </a:p>
                  </a:txBody>
                  <a:tcPr/>
                </a:tc>
                <a:extLst>
                  <a:ext uri="{0D108BD9-81ED-4DB2-BD59-A6C34878D82A}">
                    <a16:rowId xmlns:a16="http://schemas.microsoft.com/office/drawing/2014/main" val="34240304"/>
                  </a:ext>
                </a:extLst>
              </a:tr>
              <a:tr h="295065">
                <a:tc>
                  <a:txBody>
                    <a:bodyPr/>
                    <a:lstStyle/>
                    <a:p>
                      <a:pPr fontAlgn="t"/>
                      <a:r>
                        <a:rPr lang="en-US" dirty="0">
                          <a:effectLst/>
                        </a:rPr>
                        <a:t>Region of US</a:t>
                      </a:r>
                      <a:endParaRPr lang="en-US" dirty="0">
                        <a:solidFill>
                          <a:srgbClr val="333333"/>
                        </a:solidFill>
                        <a:effectLst/>
                      </a:endParaRPr>
                    </a:p>
                  </a:txBody>
                  <a:tcPr/>
                </a:tc>
                <a:tc>
                  <a:txBody>
                    <a:bodyPr/>
                    <a:lstStyle/>
                    <a:p>
                      <a:pPr fontAlgn="t"/>
                      <a:r>
                        <a:rPr lang="en-US" dirty="0">
                          <a:effectLst/>
                        </a:rPr>
                        <a:t>2nd</a:t>
                      </a:r>
                      <a:endParaRPr lang="en-US" dirty="0">
                        <a:solidFill>
                          <a:srgbClr val="333333"/>
                        </a:solidFill>
                        <a:effectLst/>
                      </a:endParaRPr>
                    </a:p>
                  </a:txBody>
                  <a:tcPr/>
                </a:tc>
                <a:tc>
                  <a:txBody>
                    <a:bodyPr/>
                    <a:lstStyle/>
                    <a:p>
                      <a:pPr fontAlgn="t"/>
                      <a:r>
                        <a:rPr lang="en-US" dirty="0">
                          <a:effectLst/>
                        </a:rPr>
                        <a:t>2nd</a:t>
                      </a:r>
                      <a:endParaRPr lang="en-US" dirty="0">
                        <a:solidFill>
                          <a:srgbClr val="333333"/>
                        </a:solidFill>
                        <a:effectLst/>
                      </a:endParaRPr>
                    </a:p>
                  </a:txBody>
                  <a:tcPr/>
                </a:tc>
                <a:extLst>
                  <a:ext uri="{0D108BD9-81ED-4DB2-BD59-A6C34878D82A}">
                    <a16:rowId xmlns:a16="http://schemas.microsoft.com/office/drawing/2014/main" val="3557440637"/>
                  </a:ext>
                </a:extLst>
              </a:tr>
              <a:tr h="309114">
                <a:tc>
                  <a:txBody>
                    <a:bodyPr/>
                    <a:lstStyle/>
                    <a:p>
                      <a:pPr fontAlgn="t"/>
                      <a:r>
                        <a:rPr lang="en-US" dirty="0">
                          <a:effectLst/>
                        </a:rPr>
                        <a:t>Job location</a:t>
                      </a:r>
                      <a:endParaRPr lang="en-US" dirty="0">
                        <a:solidFill>
                          <a:srgbClr val="333333"/>
                        </a:solidFill>
                        <a:effectLst/>
                      </a:endParaRPr>
                    </a:p>
                  </a:txBody>
                  <a:tcPr/>
                </a:tc>
                <a:tc>
                  <a:txBody>
                    <a:bodyPr/>
                    <a:lstStyle/>
                    <a:p>
                      <a:pPr fontAlgn="t"/>
                      <a:r>
                        <a:rPr lang="en-US" dirty="0">
                          <a:effectLst/>
                        </a:rPr>
                        <a:t>5th</a:t>
                      </a:r>
                      <a:endParaRPr lang="en-US" dirty="0">
                        <a:solidFill>
                          <a:srgbClr val="333333"/>
                        </a:solidFill>
                        <a:effectLst/>
                      </a:endParaRPr>
                    </a:p>
                  </a:txBody>
                  <a:tcPr/>
                </a:tc>
                <a:tc>
                  <a:txBody>
                    <a:bodyPr/>
                    <a:lstStyle/>
                    <a:p>
                      <a:pPr fontAlgn="t"/>
                      <a:r>
                        <a:rPr lang="en-US" dirty="0">
                          <a:effectLst/>
                        </a:rPr>
                        <a:t>3rd</a:t>
                      </a:r>
                      <a:endParaRPr lang="en-US" dirty="0">
                        <a:solidFill>
                          <a:srgbClr val="333333"/>
                        </a:solidFill>
                        <a:effectLst/>
                      </a:endParaRPr>
                    </a:p>
                  </a:txBody>
                  <a:tcPr/>
                </a:tc>
                <a:extLst>
                  <a:ext uri="{0D108BD9-81ED-4DB2-BD59-A6C34878D82A}">
                    <a16:rowId xmlns:a16="http://schemas.microsoft.com/office/drawing/2014/main" val="3160389845"/>
                  </a:ext>
                </a:extLst>
              </a:tr>
              <a:tr h="295065">
                <a:tc>
                  <a:txBody>
                    <a:bodyPr/>
                    <a:lstStyle/>
                    <a:p>
                      <a:pPr fontAlgn="t"/>
                      <a:r>
                        <a:rPr lang="en-US" dirty="0">
                          <a:effectLst/>
                        </a:rPr>
                        <a:t>People/culture</a:t>
                      </a:r>
                      <a:endParaRPr lang="en-US" dirty="0">
                        <a:solidFill>
                          <a:srgbClr val="333333"/>
                        </a:solidFill>
                        <a:effectLst/>
                      </a:endParaRPr>
                    </a:p>
                  </a:txBody>
                  <a:tcPr/>
                </a:tc>
                <a:tc>
                  <a:txBody>
                    <a:bodyPr/>
                    <a:lstStyle/>
                    <a:p>
                      <a:pPr fontAlgn="t"/>
                      <a:r>
                        <a:rPr lang="en-US" dirty="0">
                          <a:effectLst/>
                        </a:rPr>
                        <a:t>1st</a:t>
                      </a:r>
                      <a:endParaRPr lang="en-US" dirty="0">
                        <a:solidFill>
                          <a:srgbClr val="333333"/>
                        </a:solidFill>
                        <a:effectLst/>
                      </a:endParaRPr>
                    </a:p>
                  </a:txBody>
                  <a:tcPr/>
                </a:tc>
                <a:tc>
                  <a:txBody>
                    <a:bodyPr/>
                    <a:lstStyle/>
                    <a:p>
                      <a:pPr fontAlgn="t"/>
                      <a:r>
                        <a:rPr lang="en-US" dirty="0">
                          <a:effectLst/>
                        </a:rPr>
                        <a:t>4th</a:t>
                      </a:r>
                      <a:endParaRPr lang="en-US" dirty="0">
                        <a:solidFill>
                          <a:srgbClr val="333333"/>
                        </a:solidFill>
                        <a:effectLst/>
                      </a:endParaRPr>
                    </a:p>
                  </a:txBody>
                  <a:tcPr/>
                </a:tc>
                <a:extLst>
                  <a:ext uri="{0D108BD9-81ED-4DB2-BD59-A6C34878D82A}">
                    <a16:rowId xmlns:a16="http://schemas.microsoft.com/office/drawing/2014/main" val="505957819"/>
                  </a:ext>
                </a:extLst>
              </a:tr>
              <a:tr h="295065">
                <a:tc>
                  <a:txBody>
                    <a:bodyPr/>
                    <a:lstStyle/>
                    <a:p>
                      <a:pPr fontAlgn="t"/>
                      <a:r>
                        <a:rPr lang="en-US" dirty="0">
                          <a:effectLst/>
                        </a:rPr>
                        <a:t>Functional area</a:t>
                      </a:r>
                      <a:endParaRPr lang="en-US" dirty="0">
                        <a:solidFill>
                          <a:srgbClr val="333333"/>
                        </a:solidFill>
                        <a:effectLst/>
                      </a:endParaRPr>
                    </a:p>
                  </a:txBody>
                  <a:tcPr/>
                </a:tc>
                <a:tc>
                  <a:txBody>
                    <a:bodyPr/>
                    <a:lstStyle/>
                    <a:p>
                      <a:pPr fontAlgn="t"/>
                      <a:r>
                        <a:rPr lang="en-US" dirty="0">
                          <a:effectLst/>
                        </a:rPr>
                        <a:t>3rd</a:t>
                      </a:r>
                      <a:endParaRPr lang="en-US" dirty="0">
                        <a:solidFill>
                          <a:srgbClr val="333333"/>
                        </a:solidFill>
                        <a:effectLst/>
                      </a:endParaRPr>
                    </a:p>
                  </a:txBody>
                  <a:tcPr/>
                </a:tc>
                <a:tc>
                  <a:txBody>
                    <a:bodyPr/>
                    <a:lstStyle/>
                    <a:p>
                      <a:pPr fontAlgn="t"/>
                      <a:r>
                        <a:rPr lang="en-US" dirty="0">
                          <a:effectLst/>
                        </a:rPr>
                        <a:t>5th</a:t>
                      </a:r>
                      <a:endParaRPr lang="en-US" dirty="0">
                        <a:solidFill>
                          <a:srgbClr val="333333"/>
                        </a:solidFill>
                        <a:effectLst/>
                      </a:endParaRPr>
                    </a:p>
                  </a:txBody>
                  <a:tcPr/>
                </a:tc>
                <a:extLst>
                  <a:ext uri="{0D108BD9-81ED-4DB2-BD59-A6C34878D82A}">
                    <a16:rowId xmlns:a16="http://schemas.microsoft.com/office/drawing/2014/main" val="563669102"/>
                  </a:ext>
                </a:extLst>
              </a:tr>
              <a:tr h="309114">
                <a:tc>
                  <a:txBody>
                    <a:bodyPr/>
                    <a:lstStyle/>
                    <a:p>
                      <a:pPr fontAlgn="t"/>
                      <a:r>
                        <a:rPr lang="en-US" dirty="0">
                          <a:effectLst/>
                        </a:rPr>
                        <a:t>Firm growth</a:t>
                      </a:r>
                      <a:endParaRPr lang="en-US" dirty="0">
                        <a:solidFill>
                          <a:srgbClr val="333333"/>
                        </a:solidFill>
                        <a:effectLst/>
                      </a:endParaRPr>
                    </a:p>
                  </a:txBody>
                  <a:tcPr/>
                </a:tc>
                <a:tc>
                  <a:txBody>
                    <a:bodyPr/>
                    <a:lstStyle/>
                    <a:p>
                      <a:pPr fontAlgn="t"/>
                      <a:r>
                        <a:rPr lang="en-US" dirty="0">
                          <a:effectLst/>
                        </a:rPr>
                        <a:t>7th</a:t>
                      </a:r>
                      <a:endParaRPr lang="en-US" dirty="0">
                        <a:solidFill>
                          <a:srgbClr val="333333"/>
                        </a:solidFill>
                        <a:effectLst/>
                      </a:endParaRPr>
                    </a:p>
                  </a:txBody>
                  <a:tcPr/>
                </a:tc>
                <a:tc>
                  <a:txBody>
                    <a:bodyPr/>
                    <a:lstStyle/>
                    <a:p>
                      <a:pPr fontAlgn="t"/>
                      <a:r>
                        <a:rPr lang="en-US" dirty="0">
                          <a:effectLst/>
                        </a:rPr>
                        <a:t>6th</a:t>
                      </a:r>
                      <a:endParaRPr lang="en-US" dirty="0">
                        <a:solidFill>
                          <a:srgbClr val="333333"/>
                        </a:solidFill>
                        <a:effectLst/>
                      </a:endParaRPr>
                    </a:p>
                  </a:txBody>
                  <a:tcPr/>
                </a:tc>
                <a:extLst>
                  <a:ext uri="{0D108BD9-81ED-4DB2-BD59-A6C34878D82A}">
                    <a16:rowId xmlns:a16="http://schemas.microsoft.com/office/drawing/2014/main" val="4083879224"/>
                  </a:ext>
                </a:extLst>
              </a:tr>
              <a:tr h="295065">
                <a:tc>
                  <a:txBody>
                    <a:bodyPr/>
                    <a:lstStyle/>
                    <a:p>
                      <a:pPr fontAlgn="t"/>
                      <a:r>
                        <a:rPr lang="en-US" dirty="0">
                          <a:effectLst/>
                        </a:rPr>
                        <a:t>Business travel</a:t>
                      </a:r>
                      <a:endParaRPr lang="en-US" dirty="0">
                        <a:solidFill>
                          <a:srgbClr val="333333"/>
                        </a:solidFill>
                        <a:effectLst/>
                      </a:endParaRPr>
                    </a:p>
                  </a:txBody>
                  <a:tcPr/>
                </a:tc>
                <a:tc>
                  <a:txBody>
                    <a:bodyPr/>
                    <a:lstStyle/>
                    <a:p>
                      <a:pPr fontAlgn="t"/>
                      <a:r>
                        <a:rPr lang="en-US" dirty="0">
                          <a:effectLst/>
                        </a:rPr>
                        <a:t>8th</a:t>
                      </a:r>
                      <a:endParaRPr lang="en-US" dirty="0">
                        <a:solidFill>
                          <a:srgbClr val="333333"/>
                        </a:solidFill>
                        <a:effectLst/>
                      </a:endParaRPr>
                    </a:p>
                  </a:txBody>
                  <a:tcPr/>
                </a:tc>
                <a:tc>
                  <a:txBody>
                    <a:bodyPr/>
                    <a:lstStyle/>
                    <a:p>
                      <a:pPr fontAlgn="t"/>
                      <a:r>
                        <a:rPr lang="en-US" dirty="0">
                          <a:effectLst/>
                        </a:rPr>
                        <a:t>7th</a:t>
                      </a:r>
                      <a:endParaRPr lang="en-US" dirty="0">
                        <a:solidFill>
                          <a:srgbClr val="333333"/>
                        </a:solidFill>
                        <a:effectLst/>
                      </a:endParaRPr>
                    </a:p>
                  </a:txBody>
                  <a:tcPr/>
                </a:tc>
                <a:extLst>
                  <a:ext uri="{0D108BD9-81ED-4DB2-BD59-A6C34878D82A}">
                    <a16:rowId xmlns:a16="http://schemas.microsoft.com/office/drawing/2014/main" val="1958275570"/>
                  </a:ext>
                </a:extLst>
              </a:tr>
              <a:tr h="758736">
                <a:tc>
                  <a:txBody>
                    <a:bodyPr/>
                    <a:lstStyle/>
                    <a:p>
                      <a:pPr fontAlgn="t"/>
                      <a:r>
                        <a:rPr lang="en-US" dirty="0">
                          <a:effectLst/>
                        </a:rPr>
                        <a:t>Opportunity to advance</a:t>
                      </a:r>
                      <a:endParaRPr lang="en-US" dirty="0">
                        <a:solidFill>
                          <a:srgbClr val="333333"/>
                        </a:solidFill>
                        <a:effectLst/>
                      </a:endParaRPr>
                    </a:p>
                  </a:txBody>
                  <a:tcPr/>
                </a:tc>
                <a:tc>
                  <a:txBody>
                    <a:bodyPr/>
                    <a:lstStyle/>
                    <a:p>
                      <a:pPr fontAlgn="t"/>
                      <a:r>
                        <a:rPr lang="en-US" dirty="0">
                          <a:effectLst/>
                        </a:rPr>
                        <a:t>4th</a:t>
                      </a:r>
                      <a:endParaRPr lang="en-US" dirty="0">
                        <a:solidFill>
                          <a:srgbClr val="333333"/>
                        </a:solidFill>
                        <a:effectLst/>
                      </a:endParaRPr>
                    </a:p>
                  </a:txBody>
                  <a:tcPr/>
                </a:tc>
                <a:tc>
                  <a:txBody>
                    <a:bodyPr/>
                    <a:lstStyle/>
                    <a:p>
                      <a:pPr fontAlgn="t"/>
                      <a:r>
                        <a:rPr lang="en-US" dirty="0">
                          <a:effectLst/>
                        </a:rPr>
                        <a:t>8th</a:t>
                      </a:r>
                      <a:br>
                        <a:rPr lang="en-US" dirty="0">
                          <a:effectLst/>
                        </a:rPr>
                      </a:br>
                      <a:br>
                        <a:rPr lang="en-US" dirty="0">
                          <a:effectLst/>
                        </a:rPr>
                      </a:br>
                      <a:endParaRPr lang="en-US" dirty="0">
                        <a:solidFill>
                          <a:srgbClr val="333333"/>
                        </a:solidFill>
                        <a:effectLst/>
                      </a:endParaRPr>
                    </a:p>
                  </a:txBody>
                  <a:tcPr/>
                </a:tc>
                <a:extLst>
                  <a:ext uri="{0D108BD9-81ED-4DB2-BD59-A6C34878D82A}">
                    <a16:rowId xmlns:a16="http://schemas.microsoft.com/office/drawing/2014/main" val="4172968021"/>
                  </a:ext>
                </a:extLst>
              </a:tr>
            </a:tbl>
          </a:graphicData>
        </a:graphic>
      </p:graphicFrame>
      <p:sp>
        <p:nvSpPr>
          <p:cNvPr id="9" name="TextBox 8">
            <a:extLst>
              <a:ext uri="{FF2B5EF4-FFF2-40B4-BE49-F238E27FC236}">
                <a16:creationId xmlns:a16="http://schemas.microsoft.com/office/drawing/2014/main" id="{8ABDE436-33AA-2968-99CC-33B8612284DE}"/>
              </a:ext>
            </a:extLst>
          </p:cNvPr>
          <p:cNvSpPr txBox="1"/>
          <p:nvPr/>
        </p:nvSpPr>
        <p:spPr>
          <a:xfrm>
            <a:off x="195533" y="4954438"/>
            <a:ext cx="902610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Open Sans"/>
                <a:cs typeface="Open Sans"/>
              </a:rPr>
              <a:t>Thus, while the MBA graduates thought that the people and culture of the company they were going to work for would matter most, in reality, this was </a:t>
            </a:r>
            <a:r>
              <a:rPr lang="en-US" sz="2000">
                <a:latin typeface="Arial"/>
                <a:ea typeface="Open Sans"/>
                <a:cs typeface="Open Sans"/>
              </a:rPr>
              <a:t>much less important. When we studied the topic of customer decision-making, </a:t>
            </a:r>
            <a:r>
              <a:rPr lang="en-US" sz="2000" dirty="0">
                <a:latin typeface="Arial"/>
                <a:ea typeface="Open Sans"/>
                <a:cs typeface="Open Sans"/>
              </a:rPr>
              <a:t>we </a:t>
            </a:r>
            <a:r>
              <a:rPr lang="en-US" sz="2000" dirty="0" err="1">
                <a:latin typeface="Arial"/>
                <a:ea typeface="Open Sans"/>
                <a:cs typeface="Open Sans"/>
              </a:rPr>
              <a:t>analysed</a:t>
            </a:r>
            <a:r>
              <a:rPr lang="en-US" sz="2000" dirty="0">
                <a:latin typeface="Arial"/>
                <a:ea typeface="Open Sans"/>
                <a:cs typeface="Open Sans"/>
              </a:rPr>
              <a:t> a product or service as a group of attributes. Similarly, a conjoint analysis assumes that all products or services are a combination of attributes.</a:t>
            </a:r>
            <a:endParaRPr lang="en-US"/>
          </a:p>
        </p:txBody>
      </p:sp>
    </p:spTree>
    <p:extLst>
      <p:ext uri="{BB962C8B-B14F-4D97-AF65-F5344CB8AC3E}">
        <p14:creationId xmlns:p14="http://schemas.microsoft.com/office/powerpoint/2010/main" val="232672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4401205"/>
          </a:xfrm>
          <a:prstGeom prst="rect">
            <a:avLst/>
          </a:prstGeom>
          <a:noFill/>
        </p:spPr>
        <p:txBody>
          <a:bodyPr wrap="square" lIns="91440" tIns="45720" rIns="91440" bIns="45720" rtlCol="0" anchor="t">
            <a:spAutoFit/>
          </a:bodyPr>
          <a:lstStyle/>
          <a:p>
            <a:r>
              <a:rPr lang="en-US" sz="2000" b="1" dirty="0">
                <a:latin typeface="Arial"/>
                <a:cs typeface="Arial"/>
              </a:rPr>
              <a:t>2. How do we do a conjoint analysis?</a:t>
            </a:r>
            <a:endParaRPr lang="en-US" sz="2000" dirty="0">
              <a:latin typeface="Arial"/>
              <a:cs typeface="Arial"/>
            </a:endParaRPr>
          </a:p>
          <a:p>
            <a:r>
              <a:rPr lang="en-US" sz="2000" dirty="0">
                <a:latin typeface="Arial"/>
                <a:cs typeface="Arial"/>
              </a:rPr>
              <a:t>What we do is look at all the attributes of the new product and design different combinations. For example, suppose we are designing a new pizza:</a:t>
            </a:r>
            <a:endParaRPr lang="en-US" dirty="0">
              <a:latin typeface="Arial"/>
              <a:cs typeface="Arial"/>
            </a:endParaRPr>
          </a:p>
          <a:p>
            <a:endParaRPr lang="en-US" sz="2000" dirty="0"/>
          </a:p>
          <a:p>
            <a:r>
              <a:rPr lang="en-US" sz="2000" dirty="0">
                <a:latin typeface="Arial"/>
                <a:ea typeface="Open Sans"/>
                <a:cs typeface="Arial"/>
              </a:rPr>
              <a:t>We could consider the following attributes: crust </a:t>
            </a:r>
            <a:endParaRPr lang="en-US" dirty="0">
              <a:ea typeface="Open Sans"/>
            </a:endParaRPr>
          </a:p>
          <a:p>
            <a:r>
              <a:rPr lang="en-US" sz="2000" dirty="0">
                <a:latin typeface="Arial"/>
                <a:ea typeface="Open Sans"/>
                <a:cs typeface="Arial"/>
              </a:rPr>
              <a:t>(crispy, thin, thick or stuffed), sauce (tomato-based</a:t>
            </a:r>
            <a:endParaRPr lang="en-US" dirty="0">
              <a:ea typeface="Open Sans"/>
            </a:endParaRPr>
          </a:p>
          <a:p>
            <a:r>
              <a:rPr lang="en-US" sz="2000" dirty="0">
                <a:latin typeface="Arial"/>
                <a:ea typeface="Open Sans"/>
                <a:cs typeface="Arial"/>
              </a:rPr>
              <a:t>or cheese-based), number of toppings and price.</a:t>
            </a:r>
          </a:p>
          <a:p>
            <a:endParaRPr lang="en-US" sz="2000" dirty="0">
              <a:latin typeface="Arial"/>
              <a:ea typeface="Open Sans"/>
              <a:cs typeface="Arial"/>
            </a:endParaRPr>
          </a:p>
          <a:p>
            <a:r>
              <a:rPr lang="en-US" sz="2000" dirty="0">
                <a:latin typeface="Arial"/>
                <a:ea typeface="Open Sans"/>
                <a:cs typeface="Arial"/>
              </a:rPr>
              <a:t>Now we can proceed to designing different combinations of attributes, and different profiles according to each. For example, we could have:</a:t>
            </a:r>
            <a:endParaRPr lang="en-US" dirty="0"/>
          </a:p>
          <a:p>
            <a:pPr marL="285750" indent="-285750">
              <a:buFont typeface="Arial"/>
              <a:buChar char="•"/>
            </a:pPr>
            <a:r>
              <a:rPr lang="en-US" sz="2000" dirty="0">
                <a:latin typeface="Arial"/>
                <a:ea typeface="Open Sans"/>
                <a:cs typeface="Arial"/>
              </a:rPr>
              <a:t>a thin crust pizza, with tomato sauce, three toppings and a price of $10</a:t>
            </a:r>
            <a:endParaRPr lang="en-US" dirty="0">
              <a:latin typeface="Arial"/>
              <a:cs typeface="Arial"/>
            </a:endParaRPr>
          </a:p>
          <a:p>
            <a:pPr marL="285750" indent="-285750">
              <a:buFont typeface="Arial"/>
              <a:buChar char="•"/>
            </a:pPr>
            <a:r>
              <a:rPr lang="en-US" sz="2000" dirty="0">
                <a:latin typeface="Arial"/>
                <a:ea typeface="Open Sans"/>
                <a:cs typeface="Arial"/>
              </a:rPr>
              <a:t>a thick crust pizza, with tomato sauce, five toppings and a price of $15</a:t>
            </a:r>
            <a:endParaRPr lang="en-US" dirty="0">
              <a:latin typeface="Arial"/>
              <a:cs typeface="Arial"/>
            </a:endParaRPr>
          </a:p>
          <a:p>
            <a:endParaRPr lang="en-US" sz="2000" dirty="0">
              <a:ea typeface="Open Sans"/>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pic>
        <p:nvPicPr>
          <p:cNvPr id="6" name="Picture 8" descr="Bubble chart&#10;&#10;Description automatically generated">
            <a:extLst>
              <a:ext uri="{FF2B5EF4-FFF2-40B4-BE49-F238E27FC236}">
                <a16:creationId xmlns:a16="http://schemas.microsoft.com/office/drawing/2014/main" id="{756C188F-C54E-C76C-903D-034AE70B5DF2}"/>
              </a:ext>
            </a:extLst>
          </p:cNvPr>
          <p:cNvPicPr>
            <a:picLocks noChangeAspect="1"/>
          </p:cNvPicPr>
          <p:nvPr/>
        </p:nvPicPr>
        <p:blipFill>
          <a:blip r:embed="rId2"/>
          <a:stretch>
            <a:fillRect/>
          </a:stretch>
        </p:blipFill>
        <p:spPr>
          <a:xfrm>
            <a:off x="6061494" y="3001136"/>
            <a:ext cx="2743200" cy="1373312"/>
          </a:xfrm>
          <a:prstGeom prst="rect">
            <a:avLst/>
          </a:prstGeom>
        </p:spPr>
      </p:pic>
    </p:spTree>
    <p:extLst>
      <p:ext uri="{BB962C8B-B14F-4D97-AF65-F5344CB8AC3E}">
        <p14:creationId xmlns:p14="http://schemas.microsoft.com/office/powerpoint/2010/main" val="312340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4093428"/>
          </a:xfrm>
          <a:prstGeom prst="rect">
            <a:avLst/>
          </a:prstGeom>
          <a:noFill/>
        </p:spPr>
        <p:txBody>
          <a:bodyPr wrap="square" lIns="91440" tIns="45720" rIns="91440" bIns="45720" rtlCol="0" anchor="t">
            <a:spAutoFit/>
          </a:bodyPr>
          <a:lstStyle/>
          <a:p>
            <a:r>
              <a:rPr lang="en-US" sz="2000" b="1" dirty="0">
                <a:latin typeface="Arial"/>
                <a:cs typeface="Arial"/>
              </a:rPr>
              <a:t>2. How do we do a conjoint analysis?</a:t>
            </a:r>
            <a:endParaRPr lang="en-US" sz="2000" dirty="0">
              <a:latin typeface="Arial"/>
              <a:cs typeface="Arial"/>
            </a:endParaRPr>
          </a:p>
          <a:p>
            <a:r>
              <a:rPr lang="en-US" sz="2000" dirty="0">
                <a:latin typeface="Arial"/>
                <a:cs typeface="Arial"/>
              </a:rPr>
              <a:t>With four</a:t>
            </a:r>
            <a:r>
              <a:rPr lang="en-US" sz="2000" dirty="0">
                <a:latin typeface="Arial"/>
                <a:ea typeface="Open Sans"/>
                <a:cs typeface="Arial"/>
              </a:rPr>
              <a:t> crust-types, two sauce-types, three </a:t>
            </a:r>
            <a:endParaRPr lang="en-US" dirty="0">
              <a:ea typeface="Open Sans"/>
            </a:endParaRPr>
          </a:p>
          <a:p>
            <a:r>
              <a:rPr lang="en-US" sz="2000" dirty="0">
                <a:latin typeface="Arial"/>
                <a:ea typeface="Open Sans"/>
                <a:cs typeface="Arial"/>
              </a:rPr>
              <a:t>topping-types (it could be any number of toppings:</a:t>
            </a:r>
            <a:endParaRPr lang="en-US" dirty="0">
              <a:ea typeface="Open Sans"/>
            </a:endParaRPr>
          </a:p>
          <a:p>
            <a:r>
              <a:rPr lang="en-US" sz="2000" dirty="0">
                <a:latin typeface="Arial"/>
                <a:ea typeface="Open Sans"/>
                <a:cs typeface="Arial"/>
              </a:rPr>
              <a:t>three, five, six toppings, </a:t>
            </a:r>
            <a:r>
              <a:rPr lang="en-US" sz="2000" dirty="0" err="1">
                <a:latin typeface="Arial"/>
                <a:ea typeface="Open Sans"/>
                <a:cs typeface="Arial"/>
              </a:rPr>
              <a:t>etc</a:t>
            </a:r>
            <a:r>
              <a:rPr lang="en-US" sz="2000" dirty="0">
                <a:latin typeface="Arial"/>
                <a:ea typeface="Open Sans"/>
                <a:cs typeface="Arial"/>
              </a:rPr>
              <a:t>) and three different </a:t>
            </a:r>
            <a:endParaRPr lang="en-US">
              <a:ea typeface="Open Sans"/>
            </a:endParaRPr>
          </a:p>
          <a:p>
            <a:r>
              <a:rPr lang="en-US" sz="2000" dirty="0">
                <a:latin typeface="Arial"/>
                <a:ea typeface="Open Sans"/>
                <a:cs typeface="Arial"/>
              </a:rPr>
              <a:t>prices ($10, $15 and $18), we would get 72 </a:t>
            </a:r>
            <a:endParaRPr lang="en-US">
              <a:ea typeface="Open Sans"/>
            </a:endParaRPr>
          </a:p>
          <a:p>
            <a:r>
              <a:rPr lang="en-US" sz="2000" dirty="0">
                <a:latin typeface="Arial"/>
                <a:ea typeface="Open Sans"/>
                <a:cs typeface="Arial"/>
              </a:rPr>
              <a:t>possible combinations or profiles for a new pizza.</a:t>
            </a:r>
            <a:endParaRPr lang="en-US"/>
          </a:p>
          <a:p>
            <a:endParaRPr lang="en-US" sz="2000" dirty="0">
              <a:latin typeface="Arial"/>
              <a:ea typeface="Open Sans"/>
              <a:cs typeface="Arial"/>
            </a:endParaRPr>
          </a:p>
          <a:p>
            <a:r>
              <a:rPr lang="en-US" sz="2000" dirty="0">
                <a:latin typeface="Arial"/>
                <a:ea typeface="Open Sans"/>
                <a:cs typeface="Arial"/>
              </a:rPr>
              <a:t>We would use a panel of customers, who would </a:t>
            </a:r>
            <a:endParaRPr lang="en-US">
              <a:latin typeface="Arial"/>
              <a:ea typeface="Open Sans"/>
              <a:cs typeface="Arial"/>
            </a:endParaRPr>
          </a:p>
          <a:p>
            <a:r>
              <a:rPr lang="en-US" sz="2000" dirty="0">
                <a:latin typeface="Arial"/>
                <a:ea typeface="Open Sans"/>
                <a:cs typeface="Arial"/>
              </a:rPr>
              <a:t>see some combinations of these profiles (nobody </a:t>
            </a:r>
            <a:endParaRPr lang="en-US">
              <a:latin typeface="Arial"/>
              <a:ea typeface="Open Sans"/>
              <a:cs typeface="Arial"/>
            </a:endParaRPr>
          </a:p>
          <a:p>
            <a:r>
              <a:rPr lang="en-US" sz="2000" dirty="0">
                <a:latin typeface="Arial"/>
                <a:ea typeface="Open Sans"/>
                <a:cs typeface="Arial"/>
              </a:rPr>
              <a:t>would look at all 72 profiles), perhaps about 10 </a:t>
            </a:r>
            <a:endParaRPr lang="en-US">
              <a:latin typeface="Arial"/>
              <a:ea typeface="Open Sans"/>
              <a:cs typeface="Arial"/>
            </a:endParaRPr>
          </a:p>
          <a:p>
            <a:r>
              <a:rPr lang="en-US" sz="2000" dirty="0">
                <a:latin typeface="Arial"/>
                <a:ea typeface="Open Sans"/>
                <a:cs typeface="Arial"/>
              </a:rPr>
              <a:t>profiles. Each panel member would be asked to </a:t>
            </a:r>
            <a:endParaRPr lang="en-US">
              <a:latin typeface="Arial"/>
              <a:ea typeface="Open Sans"/>
              <a:cs typeface="Arial"/>
            </a:endParaRPr>
          </a:p>
          <a:p>
            <a:r>
              <a:rPr lang="en-US" sz="2000" dirty="0">
                <a:latin typeface="Arial"/>
                <a:ea typeface="Open Sans"/>
                <a:cs typeface="Arial"/>
              </a:rPr>
              <a:t>rate each profile on a scale of 1-100. The more </a:t>
            </a:r>
            <a:endParaRPr lang="en-US">
              <a:latin typeface="Arial"/>
              <a:ea typeface="Open Sans"/>
              <a:cs typeface="Arial"/>
            </a:endParaRPr>
          </a:p>
          <a:p>
            <a:r>
              <a:rPr lang="en-US" sz="2000" dirty="0">
                <a:latin typeface="Arial"/>
                <a:ea typeface="Open Sans"/>
                <a:cs typeface="Arial"/>
              </a:rPr>
              <a:t>attractive the profile, the higher the rating.</a:t>
            </a:r>
            <a:endParaRPr lang="en-US">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pic>
        <p:nvPicPr>
          <p:cNvPr id="8" name="Picture 8">
            <a:extLst>
              <a:ext uri="{FF2B5EF4-FFF2-40B4-BE49-F238E27FC236}">
                <a16:creationId xmlns:a16="http://schemas.microsoft.com/office/drawing/2014/main" id="{351C36CF-1930-F10B-F2B7-B29709417F44}"/>
              </a:ext>
            </a:extLst>
          </p:cNvPr>
          <p:cNvPicPr>
            <a:picLocks noChangeAspect="1"/>
          </p:cNvPicPr>
          <p:nvPr/>
        </p:nvPicPr>
        <p:blipFill>
          <a:blip r:embed="rId2"/>
          <a:stretch>
            <a:fillRect/>
          </a:stretch>
        </p:blipFill>
        <p:spPr>
          <a:xfrm>
            <a:off x="6147758" y="1838283"/>
            <a:ext cx="2743200" cy="1369888"/>
          </a:xfrm>
          <a:prstGeom prst="rect">
            <a:avLst/>
          </a:prstGeom>
        </p:spPr>
      </p:pic>
      <p:pic>
        <p:nvPicPr>
          <p:cNvPr id="9" name="Picture 9" descr="A picture containing text, toy, vector graphics&#10;&#10;Description automatically generated">
            <a:extLst>
              <a:ext uri="{FF2B5EF4-FFF2-40B4-BE49-F238E27FC236}">
                <a16:creationId xmlns:a16="http://schemas.microsoft.com/office/drawing/2014/main" id="{EFE8189D-C8A5-3CE9-AEE1-AB632152A319}"/>
              </a:ext>
            </a:extLst>
          </p:cNvPr>
          <p:cNvPicPr>
            <a:picLocks noChangeAspect="1"/>
          </p:cNvPicPr>
          <p:nvPr/>
        </p:nvPicPr>
        <p:blipFill>
          <a:blip r:embed="rId3"/>
          <a:stretch>
            <a:fillRect/>
          </a:stretch>
        </p:blipFill>
        <p:spPr>
          <a:xfrm>
            <a:off x="6147758" y="4109906"/>
            <a:ext cx="2743200" cy="1369888"/>
          </a:xfrm>
          <a:prstGeom prst="rect">
            <a:avLst/>
          </a:prstGeom>
        </p:spPr>
      </p:pic>
    </p:spTree>
    <p:extLst>
      <p:ext uri="{BB962C8B-B14F-4D97-AF65-F5344CB8AC3E}">
        <p14:creationId xmlns:p14="http://schemas.microsoft.com/office/powerpoint/2010/main" val="322619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78871" y="914363"/>
            <a:ext cx="9065127" cy="5632311"/>
          </a:xfrm>
          <a:prstGeom prst="rect">
            <a:avLst/>
          </a:prstGeom>
          <a:noFill/>
        </p:spPr>
        <p:txBody>
          <a:bodyPr wrap="square" lIns="91440" tIns="45720" rIns="91440" bIns="45720" rtlCol="0" anchor="t">
            <a:spAutoFit/>
          </a:bodyPr>
          <a:lstStyle/>
          <a:p>
            <a:r>
              <a:rPr lang="en-US" sz="2000" b="1" dirty="0">
                <a:latin typeface="Arial"/>
                <a:cs typeface="Arial"/>
              </a:rPr>
              <a:t>2. How do we do a conjoint analysis?</a:t>
            </a:r>
            <a:endParaRPr lang="en-US" sz="2000" dirty="0">
              <a:latin typeface="Arial"/>
              <a:cs typeface="Arial"/>
            </a:endParaRPr>
          </a:p>
          <a:p>
            <a:r>
              <a:rPr lang="en-US" sz="2000" dirty="0">
                <a:latin typeface="Arial"/>
                <a:cs typeface="Arial"/>
              </a:rPr>
              <a:t>Using these</a:t>
            </a:r>
            <a:r>
              <a:rPr lang="en-US" sz="2000" dirty="0">
                <a:latin typeface="Arial"/>
                <a:ea typeface="Open Sans"/>
                <a:cs typeface="Arial"/>
              </a:rPr>
              <a:t> data, we can run a regression analysis </a:t>
            </a:r>
            <a:endParaRPr lang="en-US" dirty="0">
              <a:ea typeface="Open Sans"/>
            </a:endParaRPr>
          </a:p>
          <a:p>
            <a:r>
              <a:rPr lang="en-US" sz="2000" dirty="0">
                <a:latin typeface="Arial"/>
                <a:ea typeface="Open Sans"/>
                <a:cs typeface="Arial"/>
              </a:rPr>
              <a:t>and figure out what is really important </a:t>
            </a:r>
            <a:endParaRPr lang="en-US" dirty="0">
              <a:ea typeface="Open Sans"/>
            </a:endParaRPr>
          </a:p>
          <a:p>
            <a:r>
              <a:rPr lang="en-US" sz="2000" dirty="0">
                <a:latin typeface="Arial"/>
                <a:ea typeface="Open Sans"/>
                <a:cs typeface="Arial"/>
              </a:rPr>
              <a:t>to the customer: crust, sauce, number of toppings or</a:t>
            </a:r>
            <a:endParaRPr lang="en-US" dirty="0">
              <a:ea typeface="Open Sans"/>
            </a:endParaRPr>
          </a:p>
          <a:p>
            <a:r>
              <a:rPr lang="en-US" sz="2000" dirty="0">
                <a:latin typeface="Arial"/>
                <a:ea typeface="Open Sans"/>
                <a:cs typeface="Arial"/>
              </a:rPr>
              <a:t>price. This is how we perform a conjoint analysis. </a:t>
            </a:r>
            <a:endParaRPr lang="en-US" dirty="0">
              <a:ea typeface="Open Sans"/>
            </a:endParaRPr>
          </a:p>
          <a:p>
            <a:r>
              <a:rPr lang="en-US" sz="2000" dirty="0">
                <a:latin typeface="Arial"/>
                <a:ea typeface="Open Sans"/>
                <a:cs typeface="Arial"/>
              </a:rPr>
              <a:t>Through it, we can work out which is the most important attribute, the second most important, etc. </a:t>
            </a:r>
            <a:endParaRPr lang="en-US" dirty="0">
              <a:ea typeface="Open Sans"/>
            </a:endParaRPr>
          </a:p>
          <a:p>
            <a:endParaRPr lang="en-US" sz="2000" dirty="0">
              <a:ea typeface="Open Sans"/>
            </a:endParaRPr>
          </a:p>
          <a:p>
            <a:r>
              <a:rPr lang="en-US" sz="2000" dirty="0">
                <a:latin typeface="Arial"/>
                <a:ea typeface="Open Sans"/>
                <a:cs typeface="Arial"/>
              </a:rPr>
              <a:t>Once we know the importance of each attribute, we </a:t>
            </a:r>
            <a:endParaRPr lang="en-US" dirty="0">
              <a:latin typeface="Arial"/>
              <a:ea typeface="Open Sans"/>
              <a:cs typeface="Arial"/>
            </a:endParaRPr>
          </a:p>
          <a:p>
            <a:r>
              <a:rPr lang="en-US" sz="2000" dirty="0">
                <a:latin typeface="Arial"/>
                <a:ea typeface="Open Sans"/>
                <a:cs typeface="Arial"/>
              </a:rPr>
              <a:t>can design what would be considered an ideal pizza </a:t>
            </a:r>
            <a:endParaRPr lang="en-US">
              <a:latin typeface="Arial"/>
              <a:ea typeface="Open Sans"/>
              <a:cs typeface="Arial"/>
            </a:endParaRPr>
          </a:p>
          <a:p>
            <a:r>
              <a:rPr lang="en-US" sz="2000" dirty="0">
                <a:latin typeface="Arial"/>
                <a:ea typeface="Open Sans"/>
                <a:cs typeface="Arial"/>
              </a:rPr>
              <a:t>for this target group of people. We have then </a:t>
            </a:r>
            <a:endParaRPr lang="en-US">
              <a:latin typeface="Arial"/>
              <a:ea typeface="Open Sans"/>
              <a:cs typeface="Arial"/>
            </a:endParaRPr>
          </a:p>
          <a:p>
            <a:r>
              <a:rPr lang="en-US" sz="2000" dirty="0">
                <a:latin typeface="Arial"/>
                <a:ea typeface="Open Sans"/>
                <a:cs typeface="Arial"/>
              </a:rPr>
              <a:t>concluded the idea evaluation stage for our new product.</a:t>
            </a:r>
            <a:endParaRPr lang="en-US" dirty="0">
              <a:latin typeface="Arial"/>
              <a:ea typeface="Open Sans"/>
              <a:cs typeface="Arial"/>
            </a:endParaRPr>
          </a:p>
          <a:p>
            <a:endParaRPr lang="en-US" sz="2000" dirty="0">
              <a:latin typeface="Arial"/>
              <a:ea typeface="Open Sans"/>
              <a:cs typeface="Arial"/>
            </a:endParaRPr>
          </a:p>
          <a:p>
            <a:r>
              <a:rPr lang="en-US" sz="2000" dirty="0">
                <a:latin typeface="Arial"/>
                <a:ea typeface="Open Sans"/>
                <a:cs typeface="Arial"/>
              </a:rPr>
              <a:t>Without having developed any product, we can ask our customers to give us feedback on what they would choose given the product attributes. These can then be put into a conjoint analysis. For marketing managers, conjoint analysis can be incredibly interesting and useful, as it allows them to evaluate an idea for a new product without actually making any investment in manufacturing it.</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pic>
        <p:nvPicPr>
          <p:cNvPr id="6" name="Picture 9" descr="A picture containing shape&#10;&#10;Description automatically generated">
            <a:extLst>
              <a:ext uri="{FF2B5EF4-FFF2-40B4-BE49-F238E27FC236}">
                <a16:creationId xmlns:a16="http://schemas.microsoft.com/office/drawing/2014/main" id="{C9BE5F21-ADFB-8941-4E85-EAF5C222B32B}"/>
              </a:ext>
            </a:extLst>
          </p:cNvPr>
          <p:cNvPicPr>
            <a:picLocks noChangeAspect="1"/>
          </p:cNvPicPr>
          <p:nvPr/>
        </p:nvPicPr>
        <p:blipFill>
          <a:blip r:embed="rId2"/>
          <a:stretch>
            <a:fillRect/>
          </a:stretch>
        </p:blipFill>
        <p:spPr>
          <a:xfrm>
            <a:off x="6234022" y="1116844"/>
            <a:ext cx="2743200" cy="1375029"/>
          </a:xfrm>
          <a:prstGeom prst="rect">
            <a:avLst/>
          </a:prstGeom>
        </p:spPr>
      </p:pic>
      <p:pic>
        <p:nvPicPr>
          <p:cNvPr id="10" name="Picture 10" descr="A picture containing website&#10;&#10;Description automatically generated">
            <a:extLst>
              <a:ext uri="{FF2B5EF4-FFF2-40B4-BE49-F238E27FC236}">
                <a16:creationId xmlns:a16="http://schemas.microsoft.com/office/drawing/2014/main" id="{4BF35FBB-4481-6F42-FECC-C7392B14D7BA}"/>
              </a:ext>
            </a:extLst>
          </p:cNvPr>
          <p:cNvPicPr>
            <a:picLocks noChangeAspect="1"/>
          </p:cNvPicPr>
          <p:nvPr/>
        </p:nvPicPr>
        <p:blipFill>
          <a:blip r:embed="rId3"/>
          <a:stretch>
            <a:fillRect/>
          </a:stretch>
        </p:blipFill>
        <p:spPr>
          <a:xfrm>
            <a:off x="6334663" y="3043410"/>
            <a:ext cx="2541917" cy="1274388"/>
          </a:xfrm>
          <a:prstGeom prst="rect">
            <a:avLst/>
          </a:prstGeom>
        </p:spPr>
      </p:pic>
    </p:spTree>
    <p:extLst>
      <p:ext uri="{BB962C8B-B14F-4D97-AF65-F5344CB8AC3E}">
        <p14:creationId xmlns:p14="http://schemas.microsoft.com/office/powerpoint/2010/main" val="333168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3139321"/>
          </a:xfrm>
          <a:prstGeom prst="rect">
            <a:avLst/>
          </a:prstGeom>
          <a:noFill/>
        </p:spPr>
        <p:txBody>
          <a:bodyPr wrap="square" lIns="91440" tIns="45720" rIns="91440" bIns="45720" rtlCol="0" anchor="t">
            <a:spAutoFit/>
          </a:bodyPr>
          <a:lstStyle/>
          <a:p>
            <a:r>
              <a:rPr lang="en-US" sz="2000" b="1" dirty="0">
                <a:latin typeface="Arial"/>
                <a:cs typeface="Arial"/>
              </a:rPr>
              <a:t>3. Development: simulated test marketing (STM)</a:t>
            </a:r>
            <a:endParaRPr lang="en-US" sz="2000">
              <a:latin typeface="Arial"/>
              <a:cs typeface="Arial"/>
            </a:endParaRPr>
          </a:p>
          <a:p>
            <a:r>
              <a:rPr lang="en-US" sz="2000" dirty="0">
                <a:latin typeface="Arial"/>
                <a:cs typeface="Arial"/>
              </a:rPr>
              <a:t>At the development stage, the product and part of the marketing mix are tested</a:t>
            </a:r>
            <a:r>
              <a:rPr lang="en-US" sz="2000" dirty="0">
                <a:latin typeface="Arial"/>
                <a:ea typeface="Open Sans"/>
                <a:cs typeface="Arial"/>
              </a:rPr>
              <a:t>, using a process known as simulated test marketing (STM) or laboratory test marketing.</a:t>
            </a:r>
            <a:endParaRPr lang="en-US" sz="2000"/>
          </a:p>
          <a:p>
            <a:endParaRPr lang="en-US" sz="2000" dirty="0">
              <a:latin typeface="Arial"/>
              <a:ea typeface="Open Sans"/>
              <a:cs typeface="Arial"/>
            </a:endParaRPr>
          </a:p>
          <a:p>
            <a:r>
              <a:rPr lang="en-US" sz="2000" b="1" dirty="0">
                <a:latin typeface="Arial"/>
                <a:ea typeface="Open Sans"/>
                <a:cs typeface="Arial"/>
              </a:rPr>
              <a:t>An STM simulates an actual test market to estimate:</a:t>
            </a:r>
            <a:endParaRPr lang="en-US" sz="2000"/>
          </a:p>
          <a:p>
            <a:pPr marL="285750" indent="-285750">
              <a:buFont typeface="Arial"/>
              <a:buChar char="•"/>
            </a:pPr>
            <a:r>
              <a:rPr lang="en-US" sz="2000" b="1" dirty="0">
                <a:latin typeface="Arial"/>
                <a:ea typeface="Open Sans"/>
                <a:cs typeface="Arial"/>
              </a:rPr>
              <a:t>initial purchase rates</a:t>
            </a:r>
            <a:endParaRPr lang="en-US" sz="2000"/>
          </a:p>
          <a:p>
            <a:pPr marL="285750" indent="-285750">
              <a:buFont typeface="Arial"/>
              <a:buChar char="•"/>
            </a:pPr>
            <a:r>
              <a:rPr lang="en-US" sz="2000" b="1" dirty="0">
                <a:latin typeface="Arial"/>
                <a:ea typeface="Open Sans"/>
                <a:cs typeface="Arial"/>
              </a:rPr>
              <a:t>ultimate repeat purchase rates</a:t>
            </a:r>
            <a:endParaRPr lang="en-US" sz="2000"/>
          </a:p>
          <a:p>
            <a:r>
              <a:rPr lang="en-US" sz="2000" b="1" dirty="0">
                <a:latin typeface="Arial"/>
                <a:ea typeface="Open Sans"/>
                <a:cs typeface="Arial"/>
              </a:rPr>
              <a:t>without building the product prototype.</a:t>
            </a:r>
            <a:endParaRPr lang="en-US"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403205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61344"/>
            <a:ext cx="8691317" cy="5293757"/>
          </a:xfrm>
          <a:prstGeom prst="rect">
            <a:avLst/>
          </a:prstGeom>
          <a:noFill/>
        </p:spPr>
        <p:txBody>
          <a:bodyPr wrap="square" lIns="91440" tIns="45720" rIns="91440" bIns="45720" rtlCol="0" anchor="t">
            <a:spAutoFit/>
          </a:bodyPr>
          <a:lstStyle/>
          <a:p>
            <a:r>
              <a:rPr lang="en-US" b="1" dirty="0">
                <a:latin typeface="Arial"/>
                <a:cs typeface="Arial"/>
              </a:rPr>
              <a:t>Benefits of STMs</a:t>
            </a:r>
            <a:endParaRPr lang="en-US" dirty="0">
              <a:latin typeface="Arial"/>
              <a:cs typeface="Arial"/>
            </a:endParaRPr>
          </a:p>
          <a:p>
            <a:r>
              <a:rPr lang="en-US" sz="2000" dirty="0">
                <a:latin typeface="Arial"/>
                <a:ea typeface="Open Sans"/>
                <a:cs typeface="Arial"/>
              </a:rPr>
              <a:t>Compared to true test markets, conducting an STM presents the following advantages:</a:t>
            </a:r>
            <a:endParaRPr lang="en-US" dirty="0"/>
          </a:p>
          <a:p>
            <a:pPr marL="285750" indent="-285750">
              <a:buFont typeface="Arial"/>
              <a:buChar char="•"/>
            </a:pPr>
            <a:r>
              <a:rPr lang="en-US" sz="2000" dirty="0">
                <a:latin typeface="Arial"/>
                <a:ea typeface="Open Sans"/>
                <a:cs typeface="Arial"/>
              </a:rPr>
              <a:t>It allows for obtaining a quick turnaround. You can gain a good impression of the target consumers’ response to the product, especially if it is a product that costs a lot to start manufacturing and selling.</a:t>
            </a:r>
            <a:endParaRPr lang="en-US" dirty="0"/>
          </a:p>
          <a:p>
            <a:pPr marL="285750" indent="-285750">
              <a:buFont typeface="Arial"/>
              <a:buChar char="•"/>
            </a:pPr>
            <a:r>
              <a:rPr lang="en-US" sz="2000" dirty="0">
                <a:latin typeface="Arial"/>
                <a:ea typeface="Open Sans"/>
                <a:cs typeface="Arial"/>
              </a:rPr>
              <a:t>STMs are fast (they can be completed in approximately three months), relatively cheap ($250,000 on average), flexible and very accurate. By 'flexible' we mean that the firm bringing the product to market has a lot of </a:t>
            </a:r>
            <a:r>
              <a:rPr lang="en-US" sz="2000" dirty="0" err="1">
                <a:latin typeface="Arial"/>
                <a:ea typeface="Open Sans"/>
                <a:cs typeface="Arial"/>
              </a:rPr>
              <a:t>manoeuvrability</a:t>
            </a:r>
            <a:r>
              <a:rPr lang="en-US" sz="2000" dirty="0">
                <a:latin typeface="Arial"/>
                <a:ea typeface="Open Sans"/>
                <a:cs typeface="Arial"/>
              </a:rPr>
              <a:t> in terms of changing the marketing mix. This is because the laboratory-like settings of STMs provide the firm with a lot of control over the process.</a:t>
            </a:r>
            <a:endParaRPr lang="en-US" dirty="0"/>
          </a:p>
          <a:p>
            <a:pPr marL="285750" indent="-285750">
              <a:buFont typeface="Arial"/>
              <a:buChar char="•"/>
            </a:pPr>
            <a:endParaRPr lang="en-US" sz="2000" dirty="0">
              <a:latin typeface="Arial"/>
              <a:ea typeface="Open Sans"/>
              <a:cs typeface="Arial"/>
            </a:endParaRPr>
          </a:p>
          <a:p>
            <a:r>
              <a:rPr lang="en-US" sz="2000" dirty="0">
                <a:latin typeface="Arial"/>
                <a:cs typeface="Arial"/>
              </a:rPr>
              <a:t>For example, if a particular ad isn’t working, we can try another one to see if that will change brand or product awareness, and we can see if there is first-round initial purchase or not. This has been found to be very accurate.</a:t>
            </a:r>
            <a:endParaRPr lang="en-US" sz="2000" dirty="0">
              <a:latin typeface="Arial"/>
              <a:ea typeface="Open Sans"/>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246316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6984" y="828099"/>
            <a:ext cx="9137014" cy="5632311"/>
          </a:xfrm>
          <a:prstGeom prst="rect">
            <a:avLst/>
          </a:prstGeom>
          <a:noFill/>
        </p:spPr>
        <p:txBody>
          <a:bodyPr wrap="square" lIns="91440" tIns="45720" rIns="91440" bIns="45720" rtlCol="0" anchor="t">
            <a:spAutoFit/>
          </a:bodyPr>
          <a:lstStyle/>
          <a:p>
            <a:r>
              <a:rPr lang="en-US" sz="2000" b="1" dirty="0">
                <a:latin typeface="Arial"/>
                <a:cs typeface="Arial"/>
              </a:rPr>
              <a:t>Limitations of STMs</a:t>
            </a:r>
            <a:endParaRPr lang="en-US" sz="2000" dirty="0">
              <a:latin typeface="Arial"/>
              <a:cs typeface="Arial"/>
            </a:endParaRPr>
          </a:p>
          <a:p>
            <a:r>
              <a:rPr lang="en-US" sz="2000" dirty="0">
                <a:latin typeface="Arial"/>
                <a:ea typeface="Open Sans"/>
                <a:cs typeface="Arial"/>
              </a:rPr>
              <a:t>What are some of the limitations of doing simulated test marketing?</a:t>
            </a:r>
            <a:endParaRPr lang="en-US" sz="2000" dirty="0"/>
          </a:p>
          <a:p>
            <a:pPr marL="285750" indent="-285750">
              <a:buFont typeface="Arial"/>
              <a:buChar char="•"/>
            </a:pPr>
            <a:r>
              <a:rPr lang="en-US" sz="2000" dirty="0">
                <a:latin typeface="Arial"/>
                <a:ea typeface="Open Sans"/>
                <a:cs typeface="Arial"/>
              </a:rPr>
              <a:t>It relies on assumption, </a:t>
            </a:r>
            <a:r>
              <a:rPr lang="en-US" sz="2000" dirty="0" err="1">
                <a:latin typeface="Arial"/>
                <a:ea typeface="Open Sans"/>
                <a:cs typeface="Arial"/>
              </a:rPr>
              <a:t>ie</a:t>
            </a:r>
            <a:r>
              <a:rPr lang="en-US" sz="2000" dirty="0">
                <a:latin typeface="Arial"/>
                <a:ea typeface="Open Sans"/>
                <a:cs typeface="Arial"/>
              </a:rPr>
              <a:t> it assumes that preference data and purchase/repurchase decisions are valid predictors of what would actually happen in the marketplace. In other words, it assumes that what we see in the simulation or in the laboratories is actually going to be reflected in the real world when we launch.</a:t>
            </a:r>
            <a:endParaRPr lang="en-US" sz="2000" dirty="0"/>
          </a:p>
          <a:p>
            <a:pPr marL="285750" indent="-285750">
              <a:buFont typeface="Arial"/>
              <a:buChar char="•"/>
            </a:pPr>
            <a:r>
              <a:rPr lang="en-US" sz="2000" dirty="0">
                <a:latin typeface="Arial"/>
                <a:ea typeface="Open Sans"/>
                <a:cs typeface="Arial"/>
              </a:rPr>
              <a:t>Most of the people who participate in STMs are convenience samples, and convenience samples usually are not representative of the population. It might be that our real population is not at all like the convenience sample, and thus we will get very accurate but not appropriate results. As a consequence, we might actually end up making more of a product that doesn’t sell, or we might be out of stock. This will be unpopular with customers because we cannot provide the product which is needed.</a:t>
            </a:r>
            <a:endParaRPr lang="en-US" sz="2000" dirty="0"/>
          </a:p>
          <a:p>
            <a:pPr marL="285750" indent="-285750">
              <a:buFont typeface="Arial"/>
              <a:buChar char="•"/>
            </a:pPr>
            <a:r>
              <a:rPr lang="en-US" sz="2000" dirty="0">
                <a:latin typeface="Arial"/>
                <a:ea typeface="Open Sans"/>
                <a:cs typeface="Arial"/>
              </a:rPr>
              <a:t>The third issue is that, because it is like a laboratory, a lot of people commit to showing up but don’t show. Hence our sample might be tricky to manage.</a:t>
            </a:r>
            <a:endParaRPr lang="en-US" sz="2000" dirty="0"/>
          </a:p>
          <a:p>
            <a:r>
              <a:rPr lang="en-US" sz="2000" dirty="0">
                <a:latin typeface="Arial"/>
                <a:ea typeface="Open Sans"/>
                <a:cs typeface="Arial"/>
              </a:rPr>
              <a:t>Despite these limitations, STMs or laboratory test markets are one of the biggest success stories in market research.</a:t>
            </a:r>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Tree>
    <p:extLst>
      <p:ext uri="{BB962C8B-B14F-4D97-AF65-F5344CB8AC3E}">
        <p14:creationId xmlns:p14="http://schemas.microsoft.com/office/powerpoint/2010/main" val="982364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324535"/>
          </a:xfrm>
          <a:prstGeom prst="rect">
            <a:avLst/>
          </a:prstGeom>
          <a:noFill/>
        </p:spPr>
        <p:txBody>
          <a:bodyPr wrap="square" lIns="91440" tIns="45720" rIns="91440" bIns="45720" rtlCol="0" anchor="t">
            <a:spAutoFit/>
          </a:bodyPr>
          <a:lstStyle/>
          <a:p>
            <a:r>
              <a:rPr lang="en-US" sz="2000" b="1" dirty="0">
                <a:latin typeface="Arial"/>
                <a:cs typeface="Arial"/>
              </a:rPr>
              <a:t>4. Example: typical STM procedure</a:t>
            </a:r>
            <a:endParaRPr lang="en-US" sz="2000" dirty="0">
              <a:latin typeface="Arial"/>
              <a:cs typeface="Arial"/>
            </a:endParaRPr>
          </a:p>
          <a:p>
            <a:r>
              <a:rPr lang="en-US" sz="2000" b="1" dirty="0">
                <a:latin typeface="Arial"/>
                <a:cs typeface="Arial"/>
              </a:rPr>
              <a:t>How is STM usually undertaken?</a:t>
            </a:r>
          </a:p>
          <a:p>
            <a:r>
              <a:rPr lang="en-US" sz="2000" dirty="0">
                <a:latin typeface="Arial"/>
                <a:ea typeface="Open Sans"/>
                <a:cs typeface="Arial"/>
              </a:rPr>
              <a:t>STM is mostly performed by a marketing research firm on behalf of the company, or, if the company is a really large firm, it will have its own marketing research arm do it.</a:t>
            </a:r>
            <a:endParaRPr lang="en-US" sz="2000" dirty="0"/>
          </a:p>
          <a:p>
            <a:pPr algn="ctr"/>
            <a:endParaRPr lang="en-US" sz="2000" dirty="0"/>
          </a:p>
          <a:p>
            <a:r>
              <a:rPr lang="en-US" sz="2000" b="1" dirty="0">
                <a:latin typeface="Arial"/>
                <a:cs typeface="Arial"/>
              </a:rPr>
              <a:t>Step 1: recruitment</a:t>
            </a:r>
            <a:endParaRPr lang="en-US" sz="2000" dirty="0">
              <a:latin typeface="Arial"/>
              <a:cs typeface="Arial"/>
            </a:endParaRPr>
          </a:p>
          <a:p>
            <a:r>
              <a:rPr lang="en-US" sz="2000" dirty="0">
                <a:latin typeface="Arial"/>
                <a:ea typeface="Open Sans"/>
                <a:cs typeface="Arial"/>
              </a:rPr>
              <a:t>First, we recruit qualified shoppers. These are people who resemble our target segment as closely as possible. We brief them and ask them questions about their preferences and usage.</a:t>
            </a:r>
            <a:endParaRPr lang="en-US" sz="2000" dirty="0"/>
          </a:p>
          <a:p>
            <a:endParaRPr lang="en-US" sz="2000" dirty="0">
              <a:latin typeface="Arial"/>
              <a:ea typeface="Open Sans"/>
              <a:cs typeface="Arial"/>
            </a:endParaRPr>
          </a:p>
          <a:p>
            <a:r>
              <a:rPr lang="en-US" sz="2000" b="1" dirty="0">
                <a:latin typeface="Arial"/>
                <a:cs typeface="Arial"/>
              </a:rPr>
              <a:t>Step 2: background questions</a:t>
            </a:r>
            <a:endParaRPr lang="en-US" sz="2000" dirty="0">
              <a:latin typeface="Arial"/>
              <a:cs typeface="Arial"/>
            </a:endParaRPr>
          </a:p>
          <a:p>
            <a:r>
              <a:rPr lang="en-US" sz="2000" dirty="0">
                <a:latin typeface="Arial"/>
                <a:cs typeface="Arial"/>
              </a:rPr>
              <a:t>We then ask them some background questions. For instance, let’s use the nappies example: how many do they use, what kind of brands are they using currently, what attributes do they really care about, etc.</a:t>
            </a:r>
            <a:endParaRPr lang="en-US" dirty="0">
              <a:latin typeface="Arial"/>
              <a:cs typeface="Arial"/>
            </a:endParaRPr>
          </a:p>
          <a:p>
            <a:pPr marL="285750" indent="-285750">
              <a:buFont typeface="Arial"/>
              <a:buChar char="•"/>
            </a:pPr>
            <a:endParaRPr lang="en-US" sz="2000" dirty="0">
              <a:ea typeface="Open Sans"/>
            </a:endParaRPr>
          </a:p>
          <a:p>
            <a:endParaRPr lang="en-US" sz="2000" b="1" dirty="0">
              <a:latin typeface="Arial"/>
              <a:ea typeface="Open Sans"/>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322786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016758"/>
          </a:xfrm>
          <a:prstGeom prst="rect">
            <a:avLst/>
          </a:prstGeom>
          <a:noFill/>
        </p:spPr>
        <p:txBody>
          <a:bodyPr wrap="square" lIns="91440" tIns="45720" rIns="91440" bIns="45720" rtlCol="0" anchor="t">
            <a:spAutoFit/>
          </a:bodyPr>
          <a:lstStyle/>
          <a:p>
            <a:r>
              <a:rPr lang="en-US" sz="2000" b="1" dirty="0">
                <a:latin typeface="Arial"/>
                <a:cs typeface="Arial"/>
              </a:rPr>
              <a:t>4. Example: typical STM procedure</a:t>
            </a:r>
            <a:endParaRPr lang="en-US" sz="2000" dirty="0">
              <a:latin typeface="Arial"/>
              <a:cs typeface="Arial"/>
            </a:endParaRPr>
          </a:p>
          <a:p>
            <a:r>
              <a:rPr lang="en-US" sz="2000" b="1" dirty="0">
                <a:latin typeface="Arial"/>
                <a:cs typeface="Arial"/>
              </a:rPr>
              <a:t>Step 3: screening of ads</a:t>
            </a:r>
            <a:endParaRPr lang="en-US" sz="2000" dirty="0">
              <a:latin typeface="Arial"/>
              <a:cs typeface="Arial"/>
            </a:endParaRPr>
          </a:p>
          <a:p>
            <a:r>
              <a:rPr lang="en-US" sz="2000" dirty="0">
                <a:latin typeface="Arial"/>
                <a:ea typeface="Open Sans"/>
                <a:cs typeface="Arial"/>
              </a:rPr>
              <a:t>Next, some of the qualified shoppers are exposed to some advertising, and </a:t>
            </a:r>
            <a:r>
              <a:rPr lang="en-US" sz="2000" dirty="0">
                <a:latin typeface="Arial"/>
                <a:cs typeface="Arial"/>
              </a:rPr>
              <a:t>some are not. The second group essentially act as the control group.</a:t>
            </a:r>
            <a:endParaRPr lang="en-US" sz="2000" dirty="0"/>
          </a:p>
          <a:p>
            <a:endParaRPr lang="en-US" sz="2000" b="1" dirty="0">
              <a:latin typeface="Arial"/>
              <a:cs typeface="Arial"/>
            </a:endParaRPr>
          </a:p>
          <a:p>
            <a:r>
              <a:rPr lang="en-US" sz="2000" b="1" dirty="0">
                <a:latin typeface="Arial"/>
                <a:cs typeface="Arial"/>
              </a:rPr>
              <a:t>Step 4: simulated shopping</a:t>
            </a:r>
            <a:endParaRPr lang="en-US" sz="2000" dirty="0">
              <a:latin typeface="Arial"/>
              <a:cs typeface="Arial"/>
            </a:endParaRPr>
          </a:p>
          <a:p>
            <a:r>
              <a:rPr lang="en-US" sz="2000" dirty="0">
                <a:latin typeface="Arial"/>
                <a:cs typeface="Arial"/>
              </a:rPr>
              <a:t>After seeing the advertising, everybody (including the control group) is given mock or real money (it has become extremely easy with online purchases to run this laboratory testing) and invited to the store to buy any nappy product.</a:t>
            </a:r>
            <a:endParaRPr lang="en-US" sz="2000" dirty="0"/>
          </a:p>
          <a:p>
            <a:endParaRPr lang="en-US" sz="2000" b="1" dirty="0">
              <a:latin typeface="Arial"/>
              <a:cs typeface="Arial"/>
            </a:endParaRPr>
          </a:p>
          <a:p>
            <a:r>
              <a:rPr lang="en-US" sz="2000" b="1" dirty="0">
                <a:latin typeface="Arial"/>
                <a:cs typeface="Arial"/>
              </a:rPr>
              <a:t>Step 5: debriefing</a:t>
            </a:r>
            <a:endParaRPr lang="en-US" sz="2000" dirty="0">
              <a:latin typeface="Arial"/>
              <a:cs typeface="Arial"/>
            </a:endParaRPr>
          </a:p>
          <a:p>
            <a:r>
              <a:rPr lang="en-US" sz="2000" dirty="0">
                <a:latin typeface="Arial"/>
                <a:cs typeface="Arial"/>
              </a:rPr>
              <a:t>At step five, we can actually work out if the shoppers bought our new product or another. Remember, some people who said they might buy will not buy, and some people who said they wouldn’t buy will end up buying. So, why not give them a free sample to take home and try, or even post one to them if the store is online.</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156122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dirty="0">
                <a:latin typeface="Arial"/>
                <a:cs typeface="Arial"/>
              </a:rPr>
              <a:t>The chain ratio method: an example</a:t>
            </a:r>
            <a:endParaRPr lang="en-US" sz="2000">
              <a:latin typeface="Arial"/>
              <a:cs typeface="Arial"/>
            </a:endParaRPr>
          </a:p>
          <a:p>
            <a:endParaRPr lang="en-US" sz="2000" dirty="0">
              <a:latin typeface="Arial"/>
              <a:cs typeface="Arial"/>
            </a:endParaRPr>
          </a:p>
          <a:p>
            <a:r>
              <a:rPr lang="en-US" sz="2000" dirty="0">
                <a:latin typeface="Arial"/>
                <a:cs typeface="Arial"/>
              </a:rPr>
              <a:t>The focus of this lesson is to learn how to apply the chain ratio method, commonly used by marketers at the stage of screening to estimate and forecast the market size for a new product or service. Read the example explained by your instructor and try to solve the problem posed at the end of the lesson.</a:t>
            </a:r>
            <a:endParaRPr lang="en-US" sz="2000"/>
          </a:p>
          <a:p>
            <a:endParaRPr lang="en-US" sz="2000" dirty="0">
              <a:latin typeface="Arial"/>
              <a:cs typeface="Arial"/>
            </a:endParaRPr>
          </a:p>
          <a:p>
            <a:r>
              <a:rPr lang="en-US" sz="2000" dirty="0">
                <a:latin typeface="Arial"/>
                <a:cs typeface="Arial"/>
              </a:rPr>
              <a:t>The following pages illustrate the chain ratio method. In the example discussed, we have a company that wants to bring a new nappy product to the market. The company is in the US; therefore, the numbers have come from the US. The method is the same anytime and anywhere you want to do the chain ratio method. Each audio recording corresponds to the table or text below it.</a:t>
            </a:r>
            <a:endParaRPr lang="en-US"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3785652"/>
          </a:xfrm>
          <a:prstGeom prst="rect">
            <a:avLst/>
          </a:prstGeom>
          <a:noFill/>
        </p:spPr>
        <p:txBody>
          <a:bodyPr wrap="square" lIns="91440" tIns="45720" rIns="91440" bIns="45720" rtlCol="0" anchor="t">
            <a:spAutoFit/>
          </a:bodyPr>
          <a:lstStyle/>
          <a:p>
            <a:r>
              <a:rPr lang="en-US" sz="2000" b="1" dirty="0">
                <a:latin typeface="Arial"/>
                <a:cs typeface="Arial"/>
              </a:rPr>
              <a:t>4. Example: typical STM procedure</a:t>
            </a:r>
            <a:endParaRPr lang="en-US" sz="2000" dirty="0">
              <a:latin typeface="Arial"/>
              <a:cs typeface="Arial"/>
            </a:endParaRPr>
          </a:p>
          <a:p>
            <a:r>
              <a:rPr lang="en-US" sz="2000" b="1" dirty="0">
                <a:latin typeface="Arial"/>
                <a:cs typeface="Arial"/>
              </a:rPr>
              <a:t>Step 6: reinterviewing</a:t>
            </a:r>
            <a:endParaRPr lang="en-US" sz="2000" dirty="0">
              <a:latin typeface="Arial"/>
              <a:cs typeface="Arial"/>
            </a:endParaRPr>
          </a:p>
          <a:p>
            <a:r>
              <a:rPr lang="en-US" sz="2000" dirty="0">
                <a:latin typeface="Arial"/>
                <a:ea typeface="Open Sans"/>
                <a:cs typeface="Arial"/>
              </a:rPr>
              <a:t>A few</a:t>
            </a:r>
            <a:r>
              <a:rPr lang="en-US" sz="2000" dirty="0">
                <a:latin typeface="Arial"/>
                <a:cs typeface="Arial"/>
              </a:rPr>
              <a:t> weeks after they have tried the product</a:t>
            </a:r>
            <a:r>
              <a:rPr lang="en-US" sz="2000" dirty="0">
                <a:latin typeface="Arial"/>
                <a:ea typeface="Open Sans"/>
                <a:cs typeface="Arial"/>
              </a:rPr>
              <a:t>, the shoppers are </a:t>
            </a:r>
            <a:r>
              <a:rPr lang="en-US" sz="2000" dirty="0">
                <a:latin typeface="Arial"/>
                <a:cs typeface="Arial"/>
              </a:rPr>
              <a:t>contacted. Satisfaction usage, and any other thoughts on the new product, is gathered from them. We also ask them if they would repurchase it, and we even make it available to them online through ‘click and buy’.</a:t>
            </a:r>
            <a:endParaRPr lang="en-US" sz="2000" dirty="0"/>
          </a:p>
          <a:p>
            <a:endParaRPr lang="en-US" sz="2000" dirty="0">
              <a:latin typeface="Arial"/>
              <a:cs typeface="Arial"/>
            </a:endParaRPr>
          </a:p>
          <a:p>
            <a:r>
              <a:rPr lang="en-US" sz="2000" b="1" dirty="0">
                <a:latin typeface="Arial"/>
                <a:cs typeface="Arial"/>
              </a:rPr>
              <a:t>Step 7: consider control groups</a:t>
            </a:r>
            <a:endParaRPr lang="en-US" sz="2000" dirty="0">
              <a:latin typeface="Arial"/>
              <a:cs typeface="Arial"/>
            </a:endParaRPr>
          </a:p>
          <a:p>
            <a:r>
              <a:rPr lang="en-US" sz="2000" dirty="0">
                <a:latin typeface="Arial"/>
                <a:cs typeface="Arial"/>
              </a:rPr>
              <a:t>We repeat the same process with the people who had not seen the ads. Whether one sees the ad or not, they are all given that pot of money and allowed to go online and buy the product. </a:t>
            </a:r>
            <a:endParaRPr lang="en-US" dirty="0">
              <a:latin typeface="Arial"/>
              <a:cs typeface="Arial"/>
            </a:endParaRPr>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261579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4401205"/>
          </a:xfrm>
          <a:prstGeom prst="rect">
            <a:avLst/>
          </a:prstGeom>
          <a:noFill/>
        </p:spPr>
        <p:txBody>
          <a:bodyPr wrap="square" lIns="91440" tIns="45720" rIns="91440" bIns="45720" rtlCol="0" anchor="t">
            <a:spAutoFit/>
          </a:bodyPr>
          <a:lstStyle/>
          <a:p>
            <a:r>
              <a:rPr lang="en-US" sz="2000" b="1" dirty="0">
                <a:latin typeface="Arial"/>
                <a:cs typeface="Arial"/>
              </a:rPr>
              <a:t>4. Example: typical STM procedure</a:t>
            </a:r>
            <a:endParaRPr lang="en-US" sz="2000" dirty="0">
              <a:latin typeface="Arial"/>
              <a:cs typeface="Arial"/>
            </a:endParaRPr>
          </a:p>
          <a:p>
            <a:endParaRPr lang="en-US" sz="2000" b="1" dirty="0">
              <a:latin typeface="Arial"/>
              <a:cs typeface="Arial"/>
            </a:endParaRPr>
          </a:p>
          <a:p>
            <a:r>
              <a:rPr lang="en-US" sz="2000" dirty="0">
                <a:latin typeface="Arial"/>
                <a:cs typeface="Arial"/>
              </a:rPr>
              <a:t>From here we can get very valuable information, for </a:t>
            </a:r>
            <a:r>
              <a:rPr lang="en-US" sz="2000" dirty="0">
                <a:latin typeface="Arial"/>
                <a:ea typeface="Open Sans"/>
                <a:cs typeface="Arial"/>
              </a:rPr>
              <a:t>example</a:t>
            </a:r>
            <a:r>
              <a:rPr lang="en-US" sz="2000" dirty="0">
                <a:latin typeface="Arial"/>
                <a:cs typeface="Arial"/>
              </a:rPr>
              <a:t>:</a:t>
            </a:r>
            <a:endParaRPr lang="en-US" dirty="0"/>
          </a:p>
          <a:p>
            <a:pPr marL="285750" indent="-285750">
              <a:buFont typeface="Arial"/>
              <a:buChar char="•"/>
            </a:pPr>
            <a:r>
              <a:rPr lang="en-US" sz="2000" dirty="0">
                <a:latin typeface="Arial"/>
                <a:cs typeface="Arial"/>
              </a:rPr>
              <a:t>Did they like our product or not?</a:t>
            </a:r>
            <a:endParaRPr lang="en-US" dirty="0"/>
          </a:p>
          <a:p>
            <a:pPr marL="285750" indent="-285750">
              <a:buFont typeface="Arial"/>
              <a:buChar char="•"/>
            </a:pPr>
            <a:r>
              <a:rPr lang="en-US" sz="2000" dirty="0">
                <a:latin typeface="Arial"/>
                <a:cs typeface="Arial"/>
              </a:rPr>
              <a:t>Would they </a:t>
            </a:r>
            <a:r>
              <a:rPr lang="en-US" sz="2000" dirty="0">
                <a:latin typeface="Arial"/>
                <a:ea typeface="Open Sans"/>
                <a:cs typeface="Arial"/>
              </a:rPr>
              <a:t>repurchase it </a:t>
            </a:r>
            <a:r>
              <a:rPr lang="en-US" sz="2000" dirty="0">
                <a:latin typeface="Arial"/>
                <a:cs typeface="Arial"/>
              </a:rPr>
              <a:t>or not?</a:t>
            </a:r>
            <a:endParaRPr lang="en-US" dirty="0"/>
          </a:p>
          <a:p>
            <a:pPr marL="285750" indent="-285750">
              <a:buFont typeface="Arial"/>
              <a:buChar char="•"/>
            </a:pPr>
            <a:r>
              <a:rPr lang="en-US" sz="2000" dirty="0">
                <a:latin typeface="Arial"/>
                <a:cs typeface="Arial"/>
              </a:rPr>
              <a:t>Was the advertisement good at informing them about our new product?</a:t>
            </a:r>
            <a:endParaRPr lang="en-US" dirty="0"/>
          </a:p>
          <a:p>
            <a:r>
              <a:rPr lang="en-US" sz="2000" dirty="0">
                <a:latin typeface="Arial"/>
                <a:cs typeface="Arial"/>
              </a:rPr>
              <a:t>The STM gives us an idea of whether launching a new product would be worthwhile. Also, if people like the ad, they will talk about it, and this promotes the product further through word-of-mouth. </a:t>
            </a:r>
            <a:endParaRPr lang="en-US" dirty="0"/>
          </a:p>
          <a:p>
            <a:r>
              <a:rPr lang="en-US" sz="2000" dirty="0">
                <a:latin typeface="Arial"/>
                <a:cs typeface="Arial"/>
              </a:rPr>
              <a:t>In today’s world, we can monitor a lot of things by conducting an STM. It has become a very interesting approach to thinking about new product developments.</a:t>
            </a:r>
            <a:endParaRPr lang="en-US" dirty="0"/>
          </a:p>
          <a:p>
            <a:endParaRPr lang="en-US" sz="2000" b="1" dirty="0">
              <a:latin typeface="Arial"/>
              <a:cs typeface="Arial"/>
            </a:endParaRPr>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335601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016758"/>
          </a:xfrm>
          <a:prstGeom prst="rect">
            <a:avLst/>
          </a:prstGeom>
          <a:noFill/>
        </p:spPr>
        <p:txBody>
          <a:bodyPr wrap="square" lIns="91440" tIns="45720" rIns="91440" bIns="45720" rtlCol="0" anchor="t">
            <a:spAutoFit/>
          </a:bodyPr>
          <a:lstStyle/>
          <a:p>
            <a:r>
              <a:rPr lang="en-US" sz="2000" b="1" dirty="0">
                <a:latin typeface="Arial"/>
                <a:cs typeface="Arial"/>
              </a:rPr>
              <a:t>5. Commercialization: test marketing</a:t>
            </a:r>
            <a:endParaRPr lang="en-US" sz="2000" dirty="0">
              <a:latin typeface="Arial"/>
              <a:cs typeface="Arial"/>
            </a:endParaRPr>
          </a:p>
          <a:p>
            <a:endParaRPr lang="en-US" sz="2000" b="1" dirty="0">
              <a:latin typeface="Arial"/>
              <a:cs typeface="Arial"/>
            </a:endParaRPr>
          </a:p>
          <a:p>
            <a:r>
              <a:rPr lang="en-US" sz="2000" dirty="0">
                <a:latin typeface="Arial"/>
                <a:cs typeface="Arial"/>
              </a:rPr>
              <a:t>The last step of the new product development process is commercialization, and under that, we will talk about test marketing.</a:t>
            </a:r>
            <a:endParaRPr lang="en-US" sz="2000" dirty="0"/>
          </a:p>
          <a:p>
            <a:r>
              <a:rPr lang="en-US" sz="2000" b="1" dirty="0">
                <a:latin typeface="Arial"/>
                <a:cs typeface="Arial"/>
              </a:rPr>
              <a:t>Test marketing means launching a new product in limited but carefully selected parts of the market. This is the real market, the real retailer, real advertising, et cetera, so the goal is:</a:t>
            </a:r>
            <a:endParaRPr lang="en-US" sz="2000" dirty="0"/>
          </a:p>
          <a:p>
            <a:r>
              <a:rPr lang="en-US" sz="2000" dirty="0">
                <a:latin typeface="Arial"/>
                <a:cs typeface="Arial"/>
              </a:rPr>
              <a:t>● to gain information and experience through a marketing program before making a full or total commitment to the new product, and</a:t>
            </a:r>
            <a:endParaRPr lang="en-US" sz="2000" dirty="0"/>
          </a:p>
          <a:p>
            <a:r>
              <a:rPr lang="en-US" sz="2000" dirty="0">
                <a:latin typeface="Arial"/>
                <a:cs typeface="Arial"/>
              </a:rPr>
              <a:t>● to predict the program’s outcome when it is applied to the total market.</a:t>
            </a:r>
            <a:endParaRPr lang="en-US" sz="2000" dirty="0"/>
          </a:p>
          <a:p>
            <a:r>
              <a:rPr lang="en-US" sz="2000" b="1" dirty="0">
                <a:latin typeface="Arial"/>
                <a:cs typeface="Arial"/>
              </a:rPr>
              <a:t>There are two types of test markets:</a:t>
            </a:r>
            <a:endParaRPr lang="en-US" sz="2000" dirty="0"/>
          </a:p>
          <a:p>
            <a:r>
              <a:rPr lang="en-US" sz="2000" dirty="0">
                <a:latin typeface="Arial"/>
                <a:cs typeface="Arial"/>
              </a:rPr>
              <a:t>● the full-blown or sell-in test market, and</a:t>
            </a:r>
            <a:endParaRPr lang="en-US" sz="2000" dirty="0"/>
          </a:p>
          <a:p>
            <a:r>
              <a:rPr lang="en-US" sz="2000" dirty="0">
                <a:latin typeface="Arial"/>
                <a:cs typeface="Arial"/>
              </a:rPr>
              <a:t>● the controlled test market.</a:t>
            </a:r>
            <a:endParaRPr lang="en-US" dirty="0"/>
          </a:p>
          <a:p>
            <a:endParaRPr lang="en-US" sz="2000" b="1" dirty="0"/>
          </a:p>
          <a:p>
            <a:endParaRPr lang="en-US" sz="2000" b="1" dirty="0">
              <a:latin typeface="Arial"/>
              <a:cs typeface="Arial"/>
            </a:endParaRPr>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262511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632311"/>
          </a:xfrm>
          <a:prstGeom prst="rect">
            <a:avLst/>
          </a:prstGeom>
          <a:noFill/>
        </p:spPr>
        <p:txBody>
          <a:bodyPr wrap="square" lIns="91440" tIns="45720" rIns="91440" bIns="45720" rtlCol="0" anchor="t">
            <a:spAutoFit/>
          </a:bodyPr>
          <a:lstStyle/>
          <a:p>
            <a:r>
              <a:rPr lang="en-US" sz="2000" b="1" dirty="0">
                <a:latin typeface="Arial"/>
                <a:cs typeface="Arial"/>
              </a:rPr>
              <a:t>5. Commercialization: test marketing</a:t>
            </a:r>
            <a:endParaRPr lang="en-US" sz="2000" dirty="0">
              <a:latin typeface="Arial"/>
              <a:cs typeface="Arial"/>
            </a:endParaRPr>
          </a:p>
          <a:p>
            <a:endParaRPr lang="en-US" sz="2000" b="1" dirty="0">
              <a:latin typeface="Arial"/>
              <a:cs typeface="Arial"/>
            </a:endParaRPr>
          </a:p>
          <a:p>
            <a:r>
              <a:rPr lang="en-US" sz="2000" b="1" dirty="0">
                <a:latin typeface="Arial"/>
                <a:cs typeface="Arial"/>
              </a:rPr>
              <a:t>Sell-in test market</a:t>
            </a:r>
            <a:endParaRPr lang="en-US" sz="2000" dirty="0">
              <a:latin typeface="Arial"/>
              <a:cs typeface="Arial"/>
            </a:endParaRPr>
          </a:p>
          <a:p>
            <a:r>
              <a:rPr lang="en-US" sz="2000" dirty="0">
                <a:latin typeface="Arial"/>
                <a:cs typeface="Arial"/>
              </a:rPr>
              <a:t>This type is where all of the people in certain cities will see an ad and will have access to the product through various retailers. The cities are selected based on their representativeness to the population of interest and must find retail space. Everybody is targeted.</a:t>
            </a:r>
            <a:endParaRPr lang="en-US" sz="2000" dirty="0"/>
          </a:p>
          <a:p>
            <a:r>
              <a:rPr lang="en-US" sz="2000" dirty="0">
                <a:latin typeface="Arial"/>
                <a:cs typeface="Arial"/>
              </a:rPr>
              <a:t>So, let’s assume we want to do the test in the UK. We might choose Birmingham, Manchester and Liverpool. All the people in those cities will find the product available in their stores or online for shipping to them, and they will see ads that are targeted to them: TV, and more recently, targeted mobile advertising, seem to be effective ways to reach the people in such cities. This is called the sell-in test market or full-blown test market.</a:t>
            </a:r>
            <a:endParaRPr lang="en-US" dirty="0"/>
          </a:p>
          <a:p>
            <a:endParaRPr lang="en-US" sz="2000" b="1" dirty="0">
              <a:latin typeface="Arial"/>
              <a:cs typeface="Arial"/>
            </a:endParaRPr>
          </a:p>
          <a:p>
            <a:endParaRPr lang="en-US" sz="2000" dirty="0"/>
          </a:p>
          <a:p>
            <a:endParaRPr lang="en-US" sz="2000" b="1" dirty="0"/>
          </a:p>
          <a:p>
            <a:endParaRPr lang="en-US" sz="2000" b="1" dirty="0">
              <a:latin typeface="Arial"/>
              <a:cs typeface="Arial"/>
            </a:endParaRPr>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117725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4093428"/>
          </a:xfrm>
          <a:prstGeom prst="rect">
            <a:avLst/>
          </a:prstGeom>
          <a:noFill/>
        </p:spPr>
        <p:txBody>
          <a:bodyPr wrap="square" lIns="91440" tIns="45720" rIns="91440" bIns="45720" rtlCol="0" anchor="t">
            <a:spAutoFit/>
          </a:bodyPr>
          <a:lstStyle/>
          <a:p>
            <a:r>
              <a:rPr lang="en-US" sz="2000" b="1" dirty="0">
                <a:latin typeface="Arial"/>
                <a:cs typeface="Arial"/>
              </a:rPr>
              <a:t>5. Commercialization: test marketing</a:t>
            </a:r>
            <a:endParaRPr lang="en-US" sz="2000" dirty="0">
              <a:latin typeface="Arial"/>
              <a:cs typeface="Arial"/>
            </a:endParaRPr>
          </a:p>
          <a:p>
            <a:endParaRPr lang="en-US" sz="2000" b="1" dirty="0">
              <a:latin typeface="Arial"/>
              <a:cs typeface="Arial"/>
            </a:endParaRPr>
          </a:p>
          <a:p>
            <a:r>
              <a:rPr lang="en-US" sz="2000" dirty="0">
                <a:latin typeface="Arial"/>
                <a:cs typeface="Arial"/>
              </a:rPr>
              <a:t>The challenges we face here include making decisions on the following questions:</a:t>
            </a:r>
            <a:endParaRPr lang="en-US" dirty="0"/>
          </a:p>
          <a:p>
            <a:pPr marL="285750" indent="-285750">
              <a:buFont typeface="Arial"/>
              <a:buChar char="•"/>
            </a:pPr>
            <a:r>
              <a:rPr lang="en-US" sz="2000" dirty="0">
                <a:latin typeface="Arial"/>
                <a:cs typeface="Arial"/>
              </a:rPr>
              <a:t>How do we select these test cities?</a:t>
            </a:r>
            <a:endParaRPr lang="en-US" dirty="0"/>
          </a:p>
          <a:p>
            <a:pPr marL="285750" indent="-285750">
              <a:buFont typeface="Arial"/>
              <a:buChar char="•"/>
            </a:pPr>
            <a:r>
              <a:rPr lang="en-US" sz="2000" dirty="0">
                <a:latin typeface="Arial"/>
                <a:cs typeface="Arial"/>
              </a:rPr>
              <a:t>How do we monitor the test marketing? Remember, it is only in these cities that the ad will be seen, and other people, their friends and family in other cities, will not see the ad or the product.</a:t>
            </a:r>
            <a:endParaRPr lang="en-US" dirty="0"/>
          </a:p>
          <a:p>
            <a:pPr marL="285750" indent="-285750">
              <a:buFont typeface="Arial"/>
              <a:buChar char="•"/>
            </a:pPr>
            <a:r>
              <a:rPr lang="en-US" sz="2000" dirty="0">
                <a:latin typeface="Arial"/>
                <a:cs typeface="Arial"/>
              </a:rPr>
              <a:t>When exactly do we want to do the test marketing (timing)?</a:t>
            </a:r>
            <a:endParaRPr lang="en-US" dirty="0"/>
          </a:p>
          <a:p>
            <a:pPr marL="285750" indent="-285750">
              <a:buFont typeface="Arial"/>
              <a:buChar char="•"/>
            </a:pPr>
            <a:r>
              <a:rPr lang="en-US" sz="2000" dirty="0">
                <a:latin typeface="Arial"/>
                <a:cs typeface="Arial"/>
              </a:rPr>
              <a:t>How do we manage the evaluation?</a:t>
            </a:r>
            <a:endParaRPr lang="en-US" dirty="0"/>
          </a:p>
          <a:p>
            <a:pPr marL="285750" indent="-285750">
              <a:buFont typeface="Arial"/>
              <a:buChar char="•"/>
            </a:pPr>
            <a:r>
              <a:rPr lang="en-US" sz="2000" dirty="0">
                <a:latin typeface="Arial"/>
                <a:cs typeface="Arial"/>
              </a:rPr>
              <a:t>How do we manage the purchase and repurchase rates?</a:t>
            </a:r>
            <a:endParaRPr lang="en-US" dirty="0"/>
          </a:p>
          <a:p>
            <a:pPr marL="285750" indent="-285750">
              <a:buFont typeface="Arial"/>
              <a:buChar char="•"/>
            </a:pPr>
            <a:r>
              <a:rPr lang="en-US" sz="2000" dirty="0">
                <a:latin typeface="Arial"/>
                <a:cs typeface="Arial"/>
              </a:rPr>
              <a:t>What are the costs of doing the test marketing in certain cities?</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1001308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847755"/>
          </a:xfrm>
          <a:prstGeom prst="rect">
            <a:avLst/>
          </a:prstGeom>
          <a:noFill/>
        </p:spPr>
        <p:txBody>
          <a:bodyPr wrap="square" lIns="91440" tIns="45720" rIns="91440" bIns="45720" rtlCol="0" anchor="t">
            <a:spAutoFit/>
          </a:bodyPr>
          <a:lstStyle/>
          <a:p>
            <a:r>
              <a:rPr lang="en-US" sz="2000" b="1" dirty="0">
                <a:latin typeface="Arial"/>
                <a:cs typeface="Arial"/>
              </a:rPr>
              <a:t>5. Commercialization: test marketing</a:t>
            </a:r>
            <a:endParaRPr lang="en-US" sz="2000" dirty="0">
              <a:latin typeface="Arial"/>
              <a:cs typeface="Arial"/>
            </a:endParaRPr>
          </a:p>
          <a:p>
            <a:endParaRPr lang="en-US" sz="2000" b="1" dirty="0">
              <a:latin typeface="Arial"/>
              <a:cs typeface="Arial"/>
            </a:endParaRPr>
          </a:p>
          <a:p>
            <a:r>
              <a:rPr lang="en-US" sz="2000" b="1" dirty="0">
                <a:latin typeface="Arial"/>
                <a:cs typeface="Arial"/>
              </a:rPr>
              <a:t>Controlled test market</a:t>
            </a:r>
            <a:endParaRPr lang="en-US" sz="2000" dirty="0">
              <a:latin typeface="Arial"/>
              <a:cs typeface="Arial"/>
            </a:endParaRPr>
          </a:p>
          <a:p>
            <a:r>
              <a:rPr lang="en-US" sz="2000" dirty="0">
                <a:latin typeface="Arial"/>
                <a:cs typeface="Arial"/>
              </a:rPr>
              <a:t>Unlike the sell-in test market, here, only some people in a particular city will see the ad and find the product available to buy.</a:t>
            </a:r>
            <a:endParaRPr lang="en-US" sz="2000" dirty="0"/>
          </a:p>
          <a:p>
            <a:r>
              <a:rPr lang="en-US" sz="2000" dirty="0">
                <a:latin typeface="Arial"/>
                <a:cs typeface="Arial"/>
              </a:rPr>
              <a:t>So, while the city is pre-arranged, purchases of a panel (a panel is a certain number of pre-selected consumers) are monitored through scanner data. For example:</a:t>
            </a:r>
            <a:endParaRPr lang="en-US" sz="2000" dirty="0"/>
          </a:p>
          <a:p>
            <a:pPr marL="285750" indent="-285750">
              <a:buFont typeface="Arial"/>
              <a:buChar char="•"/>
            </a:pPr>
            <a:r>
              <a:rPr lang="en-US" sz="2000" dirty="0">
                <a:latin typeface="Arial"/>
                <a:cs typeface="Arial"/>
              </a:rPr>
              <a:t>The people who are part of the panel will have televised (or electronic) advertising specifically broadcasted to them.</a:t>
            </a:r>
            <a:endParaRPr lang="en-US" sz="2000" dirty="0"/>
          </a:p>
          <a:p>
            <a:pPr marL="285750" indent="-285750">
              <a:buFont typeface="Arial"/>
              <a:buChar char="•"/>
            </a:pPr>
            <a:r>
              <a:rPr lang="en-US" sz="2000" dirty="0">
                <a:latin typeface="Arial"/>
                <a:cs typeface="Arial"/>
              </a:rPr>
              <a:t>Their </a:t>
            </a:r>
            <a:r>
              <a:rPr lang="en-US" sz="2000" dirty="0" err="1">
                <a:latin typeface="Arial"/>
                <a:cs typeface="Arial"/>
              </a:rPr>
              <a:t>behaviour</a:t>
            </a:r>
            <a:r>
              <a:rPr lang="en-US" sz="2000" dirty="0">
                <a:latin typeface="Arial"/>
                <a:cs typeface="Arial"/>
              </a:rPr>
              <a:t> will also be monitored in store/online.</a:t>
            </a:r>
            <a:endParaRPr lang="en-US" sz="2000" dirty="0"/>
          </a:p>
          <a:p>
            <a:pPr marL="285750" indent="-285750">
              <a:buFont typeface="Arial"/>
              <a:buChar char="•"/>
            </a:pPr>
            <a:r>
              <a:rPr lang="en-US" sz="2000" dirty="0">
                <a:latin typeface="Arial"/>
                <a:cs typeface="Arial"/>
              </a:rPr>
              <a:t>They will have an ID card that they will present at the store and which will track them. Some of these things will be done by IRI </a:t>
            </a:r>
            <a:r>
              <a:rPr lang="en-US" sz="2000" dirty="0" err="1">
                <a:latin typeface="Arial"/>
                <a:cs typeface="Arial"/>
              </a:rPr>
              <a:t>behaviours</a:t>
            </a:r>
            <a:r>
              <a:rPr lang="en-US" sz="2000" dirty="0">
                <a:latin typeface="Arial"/>
                <a:cs typeface="Arial"/>
              </a:rPr>
              <a:t>.</a:t>
            </a:r>
            <a:endParaRPr lang="en-US" sz="2000" dirty="0"/>
          </a:p>
          <a:p>
            <a:r>
              <a:rPr lang="en-US" sz="2000" dirty="0">
                <a:latin typeface="Arial"/>
                <a:cs typeface="Arial"/>
              </a:rPr>
              <a:t>There are about 3000 households in seven US cities that have an ID against which they are monitored. Their TV and their mobiles are tracked. In the UK, Nielsen and Kantar run such panels.</a:t>
            </a:r>
            <a:endParaRPr lang="en-US" dirty="0"/>
          </a:p>
          <a:p>
            <a:br>
              <a:rPr lang="en-US" dirty="0"/>
            </a:b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395194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1403193"/>
            <a:ext cx="8863845" cy="5016758"/>
          </a:xfrm>
          <a:prstGeom prst="rect">
            <a:avLst/>
          </a:prstGeom>
          <a:noFill/>
        </p:spPr>
        <p:txBody>
          <a:bodyPr wrap="square" lIns="91440" tIns="45720" rIns="91440" bIns="45720" rtlCol="0" anchor="t">
            <a:spAutoFit/>
          </a:bodyPr>
          <a:lstStyle/>
          <a:p>
            <a:r>
              <a:rPr lang="en-US" sz="2000" b="1" dirty="0">
                <a:latin typeface="Arial"/>
                <a:cs typeface="Arial"/>
              </a:rPr>
              <a:t>5. Commercialization: test marketing</a:t>
            </a:r>
            <a:endParaRPr lang="en-US" sz="2000" dirty="0">
              <a:latin typeface="Arial"/>
              <a:cs typeface="Arial"/>
            </a:endParaRPr>
          </a:p>
          <a:p>
            <a:r>
              <a:rPr lang="en-US" sz="2000" b="1" dirty="0">
                <a:latin typeface="Arial"/>
                <a:cs typeface="Arial"/>
              </a:rPr>
              <a:t>New product decisions</a:t>
            </a:r>
            <a:endParaRPr lang="en-US" sz="2000" dirty="0">
              <a:latin typeface="Arial"/>
              <a:cs typeface="Arial"/>
            </a:endParaRPr>
          </a:p>
          <a:p>
            <a:r>
              <a:rPr lang="en-US" sz="2000" dirty="0">
                <a:latin typeface="Arial"/>
                <a:cs typeface="Arial"/>
              </a:rPr>
              <a:t>To summarize, some of the questions that are associated with new product development are:</a:t>
            </a:r>
            <a:endParaRPr lang="en-US" sz="2000" dirty="0"/>
          </a:p>
          <a:p>
            <a:endParaRPr lang="en-US" sz="2000" dirty="0">
              <a:latin typeface="Arial"/>
              <a:cs typeface="Arial"/>
            </a:endParaRPr>
          </a:p>
          <a:p>
            <a:r>
              <a:rPr lang="en-US" sz="2000" b="1" dirty="0">
                <a:latin typeface="Arial"/>
                <a:cs typeface="Arial"/>
              </a:rPr>
              <a:t>Will the product work?</a:t>
            </a:r>
            <a:endParaRPr lang="en-US" sz="2000" dirty="0">
              <a:latin typeface="Arial"/>
              <a:cs typeface="Arial"/>
            </a:endParaRPr>
          </a:p>
          <a:p>
            <a:r>
              <a:rPr lang="en-US" sz="2000" dirty="0">
                <a:latin typeface="Arial"/>
                <a:cs typeface="Arial"/>
              </a:rPr>
              <a:t>Is it an attractive concept? For this we use concept testing. For market potential, we use the chain ratio method to work out whether the product will give us enough return on investments, or we use conjoint analysis to figure out specific features for the new product.</a:t>
            </a:r>
            <a:endParaRPr lang="en-US" dirty="0"/>
          </a:p>
          <a:p>
            <a:endParaRPr lang="en-US" sz="2000" dirty="0"/>
          </a:p>
          <a:p>
            <a:r>
              <a:rPr lang="en-US" sz="2000" b="1" dirty="0">
                <a:latin typeface="Arial"/>
                <a:cs typeface="Arial"/>
              </a:rPr>
              <a:t>How (and when) will it get there?</a:t>
            </a:r>
            <a:endParaRPr lang="en-US" sz="2000" dirty="0">
              <a:latin typeface="Arial"/>
              <a:cs typeface="Arial"/>
            </a:endParaRPr>
          </a:p>
          <a:p>
            <a:r>
              <a:rPr lang="en-US" sz="2000" dirty="0">
                <a:latin typeface="Arial"/>
                <a:cs typeface="Arial"/>
              </a:rPr>
              <a:t>How and when will the new product reach a sales volume where it breaks even? We can work this out with simulated test marketing, regular test marketing and various predictive models like the Bass diffusion model, which </a:t>
            </a:r>
            <a:r>
              <a:rPr lang="en-US" sz="2000">
                <a:latin typeface="Arial"/>
                <a:cs typeface="Arial"/>
              </a:rPr>
              <a:t>predicts how quickly the product will catch up with the market.</a:t>
            </a:r>
            <a:endParaRPr lang="en-US">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3.3 Idea evaluation, development and commercialization</a:t>
            </a:r>
          </a:p>
        </p:txBody>
      </p:sp>
    </p:spTree>
    <p:extLst>
      <p:ext uri="{BB962C8B-B14F-4D97-AF65-F5344CB8AC3E}">
        <p14:creationId xmlns:p14="http://schemas.microsoft.com/office/powerpoint/2010/main" val="41167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016758"/>
          </a:xfrm>
          <a:prstGeom prst="rect">
            <a:avLst/>
          </a:prstGeom>
          <a:noFill/>
        </p:spPr>
        <p:txBody>
          <a:bodyPr wrap="square" lIns="91440" tIns="45720" rIns="91440" bIns="45720" rtlCol="0" anchor="t">
            <a:spAutoFit/>
          </a:bodyPr>
          <a:lstStyle/>
          <a:p>
            <a:r>
              <a:rPr lang="en-US" sz="2000" b="1" dirty="0">
                <a:latin typeface="Arial"/>
                <a:cs typeface="Arial"/>
              </a:rPr>
              <a:t>Step 1: How many units will be sold in a year?</a:t>
            </a:r>
            <a:endParaRPr lang="en-US" sz="2000" dirty="0">
              <a:latin typeface="Arial"/>
              <a:cs typeface="Arial"/>
            </a:endParaRPr>
          </a:p>
          <a:p>
            <a:r>
              <a:rPr lang="en-US" sz="2000" dirty="0">
                <a:latin typeface="Arial"/>
                <a:cs typeface="Arial"/>
              </a:rPr>
              <a:t>Let's start by looking at the number of households. Read the following </a:t>
            </a:r>
            <a:r>
              <a:rPr lang="en-US" sz="2000" dirty="0" err="1">
                <a:latin typeface="Arial"/>
                <a:cs typeface="Arial"/>
              </a:rPr>
              <a:t>explaination</a:t>
            </a:r>
            <a:r>
              <a:rPr lang="en-US" sz="2000" dirty="0">
                <a:latin typeface="Arial"/>
                <a:cs typeface="Arial"/>
              </a:rPr>
              <a:t>, which accompanies the table below.</a:t>
            </a:r>
            <a:endParaRPr lang="en-US" dirty="0"/>
          </a:p>
          <a:p>
            <a:endParaRPr lang="en-US" sz="2000" b="1" dirty="0"/>
          </a:p>
          <a:p>
            <a:r>
              <a:rPr lang="en-US" sz="2000" dirty="0">
                <a:latin typeface="Arial"/>
                <a:cs typeface="Arial"/>
              </a:rPr>
              <a:t>We start by looking at the number of households, and this as per the 2010 census, was 118 million households in the US. Next, we consider the households with children. The number of such households was 30 per cent of the total household. More specifically, households with children below 2.5 years of age was 30 per cent of the households with children.</a:t>
            </a:r>
            <a:endParaRPr lang="en-US" dirty="0"/>
          </a:p>
          <a:p>
            <a:r>
              <a:rPr lang="en-US" sz="2000" dirty="0">
                <a:latin typeface="Arial"/>
                <a:cs typeface="Arial"/>
              </a:rPr>
              <a:t>Why is it 2.5 years? Because industry norms suggest that children below 2.5 years are the ones who really require nappies. How many nappies per day should a household need? A manager may use industry norms, which suggest that the number of nappies needed per day is 4, and of course, there are 365 days in a year.</a:t>
            </a:r>
            <a:endParaRPr lang="en-US"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4275807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1323439"/>
          </a:xfrm>
          <a:prstGeom prst="rect">
            <a:avLst/>
          </a:prstGeom>
          <a:noFill/>
        </p:spPr>
        <p:txBody>
          <a:bodyPr wrap="square" lIns="91440" tIns="45720" rIns="91440" bIns="45720" rtlCol="0" anchor="t">
            <a:spAutoFit/>
          </a:bodyPr>
          <a:lstStyle/>
          <a:p>
            <a:r>
              <a:rPr lang="en-US" sz="2000" b="1" dirty="0">
                <a:latin typeface="Arial"/>
                <a:cs typeface="Arial"/>
              </a:rPr>
              <a:t>Step 1: How many units will be sold in a year?</a:t>
            </a:r>
            <a:endParaRPr lang="en-US" sz="2000" dirty="0">
              <a:latin typeface="Arial"/>
              <a:cs typeface="Arial"/>
            </a:endParaRPr>
          </a:p>
          <a:p>
            <a:endParaRPr lang="en-US" sz="2000"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8" name="Table 7">
            <a:extLst>
              <a:ext uri="{FF2B5EF4-FFF2-40B4-BE49-F238E27FC236}">
                <a16:creationId xmlns:a16="http://schemas.microsoft.com/office/drawing/2014/main" id="{646CE2B9-80C4-AD5E-0B44-72BC025CEFC1}"/>
              </a:ext>
            </a:extLst>
          </p:cNvPr>
          <p:cNvGraphicFramePr>
            <a:graphicFrameLocks noGrp="1"/>
          </p:cNvGraphicFramePr>
          <p:nvPr>
            <p:extLst>
              <p:ext uri="{D42A27DB-BD31-4B8C-83A1-F6EECF244321}">
                <p14:modId xmlns:p14="http://schemas.microsoft.com/office/powerpoint/2010/main" val="2573022355"/>
              </p:ext>
            </p:extLst>
          </p:nvPr>
        </p:nvGraphicFramePr>
        <p:xfrm>
          <a:off x="503207" y="1926565"/>
          <a:ext cx="7992531" cy="4114800"/>
        </p:xfrm>
        <a:graphic>
          <a:graphicData uri="http://schemas.openxmlformats.org/drawingml/2006/table">
            <a:tbl>
              <a:tblPr firstRow="1" bandRow="1">
                <a:tableStyleId>{5C22544A-7EE6-4342-B048-85BDC9FD1C3A}</a:tableStyleId>
              </a:tblPr>
              <a:tblGrid>
                <a:gridCol w="2664177">
                  <a:extLst>
                    <a:ext uri="{9D8B030D-6E8A-4147-A177-3AD203B41FA5}">
                      <a16:colId xmlns:a16="http://schemas.microsoft.com/office/drawing/2014/main" val="1394890298"/>
                    </a:ext>
                  </a:extLst>
                </a:gridCol>
                <a:gridCol w="2664177">
                  <a:extLst>
                    <a:ext uri="{9D8B030D-6E8A-4147-A177-3AD203B41FA5}">
                      <a16:colId xmlns:a16="http://schemas.microsoft.com/office/drawing/2014/main" val="3515111337"/>
                    </a:ext>
                  </a:extLst>
                </a:gridCol>
                <a:gridCol w="2664177">
                  <a:extLst>
                    <a:ext uri="{9D8B030D-6E8A-4147-A177-3AD203B41FA5}">
                      <a16:colId xmlns:a16="http://schemas.microsoft.com/office/drawing/2014/main" val="4292711751"/>
                    </a:ext>
                  </a:extLst>
                </a:gridCol>
              </a:tblGrid>
              <a:tr h="486760">
                <a:tc>
                  <a:txBody>
                    <a:bodyPr/>
                    <a:lstStyle/>
                    <a:p>
                      <a:pPr algn="l" fontAlgn="t"/>
                      <a:r>
                        <a:rPr lang="en-US" dirty="0">
                          <a:effectLst/>
                        </a:rPr>
                        <a:t>Number of households</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118,000,000</a:t>
                      </a: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683301993"/>
                  </a:ext>
                </a:extLst>
              </a:tr>
              <a:tr h="486760">
                <a:tc>
                  <a:txBody>
                    <a:bodyPr/>
                    <a:lstStyle/>
                    <a:p>
                      <a:pPr algn="l" fontAlgn="t"/>
                      <a:r>
                        <a:rPr lang="en-US" dirty="0">
                          <a:effectLst/>
                        </a:rPr>
                        <a:t>Households with children (Census)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30%</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596261137"/>
                  </a:ext>
                </a:extLst>
              </a:tr>
              <a:tr h="678903">
                <a:tc>
                  <a:txBody>
                    <a:bodyPr/>
                    <a:lstStyle/>
                    <a:p>
                      <a:pPr algn="l" fontAlgn="t"/>
                      <a:r>
                        <a:rPr lang="en-US" dirty="0">
                          <a:effectLst/>
                        </a:rPr>
                        <a:t>Of households with children, % below 2.5 years age</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30%</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3705497716"/>
                  </a:ext>
                </a:extLst>
              </a:tr>
              <a:tr h="486760">
                <a:tc>
                  <a:txBody>
                    <a:bodyPr/>
                    <a:lstStyle/>
                    <a:p>
                      <a:pPr algn="l" fontAlgn="t"/>
                      <a:r>
                        <a:rPr lang="en-US" dirty="0">
                          <a:effectLst/>
                        </a:rPr>
                        <a:t>Number of nappies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4 per day</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1370394255"/>
                  </a:ext>
                </a:extLst>
              </a:tr>
              <a:tr h="473950">
                <a:tc>
                  <a:txBody>
                    <a:bodyPr/>
                    <a:lstStyle/>
                    <a:p>
                      <a:pPr algn="l" fontAlgn="t"/>
                      <a:r>
                        <a:rPr lang="en-US" dirty="0">
                          <a:effectLst/>
                        </a:rPr>
                        <a:t>Number of days</a:t>
                      </a:r>
                      <a:endParaRPr lang="en-US" dirty="0">
                        <a:solidFill>
                          <a:srgbClr val="333333"/>
                        </a:solidFill>
                        <a:effectLst/>
                        <a:latin typeface="Open Sans" panose="020B0606030504020204" pitchFamily="34" charset="0"/>
                      </a:endParaRPr>
                    </a:p>
                  </a:txBody>
                  <a:tcPr/>
                </a:tc>
                <a:tc>
                  <a:txBody>
                    <a:bodyPr/>
                    <a:lstStyle/>
                    <a:p>
                      <a:pPr algn="l" fontAlgn="t"/>
                      <a:r>
                        <a:rPr lang="en-US" dirty="0">
                          <a:effectLst/>
                        </a:rPr>
                        <a:t>365 days</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extLst>
                  <a:ext uri="{0D108BD9-81ED-4DB2-BD59-A6C34878D82A}">
                    <a16:rowId xmlns:a16="http://schemas.microsoft.com/office/drawing/2014/main" val="2433818828"/>
                  </a:ext>
                </a:extLst>
              </a:tr>
              <a:tr h="486760">
                <a:tc>
                  <a:txBody>
                    <a:bodyPr/>
                    <a:lstStyle/>
                    <a:p>
                      <a:pPr algn="l" fontAlgn="t"/>
                      <a:r>
                        <a:rPr lang="en-US" dirty="0">
                          <a:effectLst/>
                        </a:rPr>
                        <a:t>Market size – forecast (first cut)</a:t>
                      </a:r>
                      <a:endParaRPr lang="en-US" dirty="0">
                        <a:solidFill>
                          <a:srgbClr val="333333"/>
                        </a:solidFill>
                        <a:effectLst/>
                        <a:latin typeface="Open Sans" panose="020B0606030504020204" pitchFamily="34" charset="0"/>
                      </a:endParaRPr>
                    </a:p>
                  </a:txBody>
                  <a:tcPr/>
                </a:tc>
                <a:tc>
                  <a:txBody>
                    <a:bodyPr/>
                    <a:lstStyle/>
                    <a:p>
                      <a:pPr algn="l" fontAlgn="t"/>
                      <a:br>
                        <a:rPr lang="en-US" dirty="0">
                          <a:effectLst/>
                        </a:rPr>
                      </a:br>
                      <a:endParaRPr lang="en-US" dirty="0">
                        <a:solidFill>
                          <a:srgbClr val="333333"/>
                        </a:solidFill>
                        <a:effectLst/>
                        <a:latin typeface="Open Sans" panose="020B0606030504020204" pitchFamily="34" charset="0"/>
                      </a:endParaRPr>
                    </a:p>
                  </a:txBody>
                  <a:tcPr/>
                </a:tc>
                <a:tc>
                  <a:txBody>
                    <a:bodyPr/>
                    <a:lstStyle/>
                    <a:p>
                      <a:endParaRPr lang="en-US"/>
                    </a:p>
                  </a:txBody>
                  <a:tcPr/>
                </a:tc>
                <a:extLst>
                  <a:ext uri="{0D108BD9-81ED-4DB2-BD59-A6C34878D82A}">
                    <a16:rowId xmlns:a16="http://schemas.microsoft.com/office/drawing/2014/main" val="3252145541"/>
                  </a:ext>
                </a:extLst>
              </a:tr>
            </a:tbl>
          </a:graphicData>
        </a:graphic>
      </p:graphicFrame>
    </p:spTree>
    <p:extLst>
      <p:ext uri="{BB962C8B-B14F-4D97-AF65-F5344CB8AC3E}">
        <p14:creationId xmlns:p14="http://schemas.microsoft.com/office/powerpoint/2010/main" val="17006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438304" y="1460702"/>
            <a:ext cx="8490034" cy="5016758"/>
          </a:xfrm>
          <a:prstGeom prst="rect">
            <a:avLst/>
          </a:prstGeom>
          <a:noFill/>
        </p:spPr>
        <p:txBody>
          <a:bodyPr wrap="square" lIns="91440" tIns="45720" rIns="91440" bIns="45720" rtlCol="0" anchor="t">
            <a:spAutoFit/>
          </a:bodyPr>
          <a:lstStyle/>
          <a:p>
            <a:r>
              <a:rPr lang="en-US" sz="2000" b="1" dirty="0">
                <a:latin typeface="Arial"/>
                <a:cs typeface="Arial"/>
              </a:rPr>
              <a:t>Step 1: How many units will be sold in a year?</a:t>
            </a:r>
            <a:endParaRPr lang="en-US" sz="2000" dirty="0">
              <a:latin typeface="Arial"/>
              <a:cs typeface="Arial"/>
            </a:endParaRPr>
          </a:p>
          <a:p>
            <a:endParaRPr lang="en-US" sz="2000" b="1" dirty="0">
              <a:latin typeface="Arial"/>
              <a:cs typeface="Arial"/>
            </a:endParaRPr>
          </a:p>
          <a:p>
            <a:r>
              <a:rPr lang="en-US" sz="2000" dirty="0">
                <a:latin typeface="Arial"/>
                <a:cs typeface="Arial"/>
              </a:rPr>
              <a:t>Now let's see how the estimates are made. Again, the following explanation accompanies the table underneath.</a:t>
            </a:r>
            <a:endParaRPr lang="en-US" dirty="0"/>
          </a:p>
          <a:p>
            <a:endParaRPr lang="en-US" sz="2000" dirty="0">
              <a:latin typeface="Arial"/>
              <a:cs typeface="Arial"/>
            </a:endParaRPr>
          </a:p>
          <a:p>
            <a:r>
              <a:rPr lang="en-US" sz="2000" dirty="0">
                <a:latin typeface="Arial"/>
                <a:cs typeface="Arial"/>
              </a:rPr>
              <a:t>What we do now is we work through using these numbers to see how the estimates are made. A chain means each of these numbers is multiplied. Therefore, what we will do is multiply them.</a:t>
            </a:r>
            <a:endParaRPr lang="en-US" dirty="0"/>
          </a:p>
          <a:p>
            <a:r>
              <a:rPr lang="en-US" sz="2000" dirty="0">
                <a:latin typeface="Arial"/>
                <a:cs typeface="Arial"/>
              </a:rPr>
              <a:t>We start by multiplying 118 million by 0.3, giving us 35,400,000, which is the number of households with children. As we know, 30 per cent of households have children below 2.5 years. We need to multiply 35,400,000 by 0.3, which gives us 10,620,000. Thus, 10,620,000 is the number of households with children below 2.5 years old. These households use 4 nappies per day, which means that we need to multiply 10,620,000 by 4, giving us 42,480,000 nappies per day. </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171875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490034" cy="6247864"/>
          </a:xfrm>
          <a:prstGeom prst="rect">
            <a:avLst/>
          </a:prstGeom>
          <a:noFill/>
        </p:spPr>
        <p:txBody>
          <a:bodyPr wrap="square" lIns="91440" tIns="45720" rIns="91440" bIns="45720" rtlCol="0" anchor="t">
            <a:spAutoFit/>
          </a:bodyPr>
          <a:lstStyle/>
          <a:p>
            <a:r>
              <a:rPr lang="en-US" sz="2000" b="1" dirty="0">
                <a:latin typeface="Arial"/>
                <a:cs typeface="Arial"/>
              </a:rPr>
              <a:t>Step 1: How many units will be sold in a year?</a:t>
            </a:r>
            <a:endParaRPr lang="en-US" sz="2000" dirty="0">
              <a:latin typeface="Arial"/>
              <a:cs typeface="Arial"/>
            </a:endParaRPr>
          </a:p>
          <a:p>
            <a:r>
              <a:rPr lang="en-US" sz="2000" dirty="0">
                <a:latin typeface="Arial"/>
                <a:cs typeface="Arial"/>
              </a:rPr>
              <a:t>To estimate the amount of nappies used per year, we need to multiply 42,480,000 by 365, giving us 15.5 billion. This would be our forecasted market size. That is, the first annual market size forecast. But remember now, this is based on our calculation of every possible household and our </a:t>
            </a:r>
          </a:p>
          <a:p>
            <a:r>
              <a:rPr lang="en-US" sz="2000" dirty="0">
                <a:latin typeface="Arial"/>
                <a:cs typeface="Arial"/>
              </a:rPr>
              <a:t>assumption that </a:t>
            </a:r>
            <a:endParaRPr lang="en-US"/>
          </a:p>
          <a:p>
            <a:r>
              <a:rPr lang="en-US" sz="2000" dirty="0">
                <a:latin typeface="Arial"/>
                <a:cs typeface="Arial"/>
              </a:rPr>
              <a:t>everybody will need </a:t>
            </a:r>
            <a:endParaRPr lang="en-US" dirty="0"/>
          </a:p>
          <a:p>
            <a:r>
              <a:rPr lang="en-US" sz="2000" dirty="0">
                <a:latin typeface="Arial"/>
                <a:cs typeface="Arial"/>
              </a:rPr>
              <a:t>4 nappies a day. </a:t>
            </a:r>
            <a:endParaRPr lang="en-US" dirty="0"/>
          </a:p>
          <a:p>
            <a:r>
              <a:rPr lang="en-US" sz="2000" dirty="0">
                <a:latin typeface="Arial"/>
                <a:cs typeface="Arial"/>
              </a:rPr>
              <a:t>These are extremely </a:t>
            </a:r>
            <a:endParaRPr lang="en-US" dirty="0"/>
          </a:p>
          <a:p>
            <a:r>
              <a:rPr lang="en-US" sz="2000" dirty="0">
                <a:latin typeface="Arial"/>
                <a:cs typeface="Arial"/>
              </a:rPr>
              <a:t>strong assumptions, </a:t>
            </a:r>
            <a:endParaRPr lang="en-US"/>
          </a:p>
          <a:p>
            <a:r>
              <a:rPr lang="en-US" sz="2000" dirty="0">
                <a:latin typeface="Arial"/>
                <a:cs typeface="Arial"/>
              </a:rPr>
              <a:t>and most managers </a:t>
            </a:r>
            <a:endParaRPr lang="en-US" dirty="0"/>
          </a:p>
          <a:p>
            <a:r>
              <a:rPr lang="en-US" sz="2000" dirty="0">
                <a:latin typeface="Arial"/>
                <a:cs typeface="Arial"/>
              </a:rPr>
              <a:t>need to make some </a:t>
            </a:r>
            <a:endParaRPr lang="en-US" dirty="0"/>
          </a:p>
          <a:p>
            <a:r>
              <a:rPr lang="en-US" sz="2000" dirty="0">
                <a:latin typeface="Arial"/>
                <a:cs typeface="Arial"/>
              </a:rPr>
              <a:t>corrections based on </a:t>
            </a:r>
            <a:endParaRPr lang="en-US"/>
          </a:p>
          <a:p>
            <a:r>
              <a:rPr lang="en-US" sz="2000" dirty="0">
                <a:latin typeface="Arial"/>
                <a:cs typeface="Arial"/>
              </a:rPr>
              <a:t>their knowledge and </a:t>
            </a:r>
            <a:endParaRPr lang="en-US" dirty="0"/>
          </a:p>
          <a:p>
            <a:r>
              <a:rPr lang="en-US" sz="2000" dirty="0">
                <a:latin typeface="Arial"/>
                <a:cs typeface="Arial"/>
              </a:rPr>
              <a:t>such like from the </a:t>
            </a:r>
            <a:endParaRPr lang="en-US" dirty="0"/>
          </a:p>
          <a:p>
            <a:r>
              <a:rPr lang="en-US" sz="2000" dirty="0">
                <a:latin typeface="Arial"/>
                <a:cs typeface="Arial"/>
              </a:rPr>
              <a:t>market.</a:t>
            </a:r>
            <a:endParaRPr lang="en-US" dirty="0"/>
          </a:p>
          <a:p>
            <a:endParaRPr lang="en-US" sz="2000" b="1" dirty="0">
              <a:latin typeface="Arial"/>
              <a:cs typeface="Arial"/>
            </a:endParaRPr>
          </a:p>
          <a:p>
            <a:endParaRPr lang="en-US" sz="2000"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graphicFrame>
        <p:nvGraphicFramePr>
          <p:cNvPr id="8" name="Table 7">
            <a:extLst>
              <a:ext uri="{FF2B5EF4-FFF2-40B4-BE49-F238E27FC236}">
                <a16:creationId xmlns:a16="http://schemas.microsoft.com/office/drawing/2014/main" id="{41B7B0CB-BEF0-2BBB-47EF-1D0D7E672331}"/>
              </a:ext>
            </a:extLst>
          </p:cNvPr>
          <p:cNvGraphicFramePr>
            <a:graphicFrameLocks noGrp="1"/>
          </p:cNvGraphicFramePr>
          <p:nvPr>
            <p:extLst>
              <p:ext uri="{D42A27DB-BD31-4B8C-83A1-F6EECF244321}">
                <p14:modId xmlns:p14="http://schemas.microsoft.com/office/powerpoint/2010/main" val="2741495021"/>
              </p:ext>
            </p:extLst>
          </p:nvPr>
        </p:nvGraphicFramePr>
        <p:xfrm>
          <a:off x="3119886" y="3033622"/>
          <a:ext cx="5994304" cy="3566160"/>
        </p:xfrm>
        <a:graphic>
          <a:graphicData uri="http://schemas.openxmlformats.org/drawingml/2006/table">
            <a:tbl>
              <a:tblPr firstRow="1" bandRow="1">
                <a:tableStyleId>{5C22544A-7EE6-4342-B048-85BDC9FD1C3A}</a:tableStyleId>
              </a:tblPr>
              <a:tblGrid>
                <a:gridCol w="2607733">
                  <a:extLst>
                    <a:ext uri="{9D8B030D-6E8A-4147-A177-3AD203B41FA5}">
                      <a16:colId xmlns:a16="http://schemas.microsoft.com/office/drawing/2014/main" val="2763597192"/>
                    </a:ext>
                  </a:extLst>
                </a:gridCol>
                <a:gridCol w="1388470">
                  <a:extLst>
                    <a:ext uri="{9D8B030D-6E8A-4147-A177-3AD203B41FA5}">
                      <a16:colId xmlns:a16="http://schemas.microsoft.com/office/drawing/2014/main" val="4127666736"/>
                    </a:ext>
                  </a:extLst>
                </a:gridCol>
                <a:gridCol w="1998101">
                  <a:extLst>
                    <a:ext uri="{9D8B030D-6E8A-4147-A177-3AD203B41FA5}">
                      <a16:colId xmlns:a16="http://schemas.microsoft.com/office/drawing/2014/main" val="3279495220"/>
                    </a:ext>
                  </a:extLst>
                </a:gridCol>
              </a:tblGrid>
              <a:tr h="613159">
                <a:tc>
                  <a:txBody>
                    <a:bodyPr/>
                    <a:lstStyle/>
                    <a:p>
                      <a:pPr algn="l" fontAlgn="t"/>
                      <a:r>
                        <a:rPr lang="en-US">
                          <a:effectLst/>
                        </a:rPr>
                        <a:t>Number of households</a:t>
                      </a:r>
                      <a:endParaRPr lang="en-US">
                        <a:solidFill>
                          <a:srgbClr val="333333"/>
                        </a:solidFill>
                        <a:effectLst/>
                        <a:latin typeface="Open Sans" panose="020B0606030504020204" pitchFamily="34" charset="0"/>
                      </a:endParaRPr>
                    </a:p>
                  </a:txBody>
                  <a:tcPr/>
                </a:tc>
                <a:tc>
                  <a:txBody>
                    <a:bodyPr/>
                    <a:lstStyle/>
                    <a:p>
                      <a:pPr algn="l" fontAlgn="t"/>
                      <a:br>
                        <a:rPr lang="en-US">
                          <a:effectLst/>
                        </a:rPr>
                      </a:br>
                      <a:endParaRPr lang="en-US">
                        <a:solidFill>
                          <a:srgbClr val="333333"/>
                        </a:solidFill>
                        <a:effectLst/>
                        <a:latin typeface="Open Sans" panose="020B0606030504020204" pitchFamily="34" charset="0"/>
                      </a:endParaRPr>
                    </a:p>
                  </a:txBody>
                  <a:tcPr/>
                </a:tc>
                <a:tc>
                  <a:txBody>
                    <a:bodyPr/>
                    <a:lstStyle/>
                    <a:p>
                      <a:pPr algn="l" fontAlgn="t"/>
                      <a:r>
                        <a:rPr lang="en-US">
                          <a:effectLst/>
                        </a:rPr>
                        <a:t>118,000,000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1522415737"/>
                  </a:ext>
                </a:extLst>
              </a:tr>
              <a:tr h="567171">
                <a:tc>
                  <a:txBody>
                    <a:bodyPr/>
                    <a:lstStyle/>
                    <a:p>
                      <a:pPr algn="l" fontAlgn="t"/>
                      <a:r>
                        <a:rPr lang="en-US">
                          <a:effectLst/>
                        </a:rPr>
                        <a:t>Households with children (Census)</a:t>
                      </a:r>
                      <a:endParaRPr lang="en-US">
                        <a:solidFill>
                          <a:srgbClr val="333333"/>
                        </a:solidFill>
                        <a:effectLst/>
                        <a:latin typeface="Open Sans" panose="020B0606030504020204" pitchFamily="34" charset="0"/>
                      </a:endParaRPr>
                    </a:p>
                  </a:txBody>
                  <a:tcPr/>
                </a:tc>
                <a:tc>
                  <a:txBody>
                    <a:bodyPr/>
                    <a:lstStyle/>
                    <a:p>
                      <a:pPr algn="l" fontAlgn="t"/>
                      <a:r>
                        <a:rPr lang="en-US">
                          <a:effectLst/>
                        </a:rPr>
                        <a:t>30%</a:t>
                      </a:r>
                      <a:endParaRPr lang="en-US">
                        <a:solidFill>
                          <a:srgbClr val="333333"/>
                        </a:solidFill>
                        <a:effectLst/>
                        <a:latin typeface="Open Sans" panose="020B0606030504020204" pitchFamily="34" charset="0"/>
                      </a:endParaRPr>
                    </a:p>
                  </a:txBody>
                  <a:tcPr/>
                </a:tc>
                <a:tc>
                  <a:txBody>
                    <a:bodyPr/>
                    <a:lstStyle/>
                    <a:p>
                      <a:pPr algn="l" fontAlgn="t"/>
                      <a:r>
                        <a:rPr lang="en-US">
                          <a:effectLst/>
                        </a:rPr>
                        <a:t>35,400,000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4213782085"/>
                  </a:ext>
                </a:extLst>
              </a:tr>
              <a:tr h="812435">
                <a:tc>
                  <a:txBody>
                    <a:bodyPr/>
                    <a:lstStyle/>
                    <a:p>
                      <a:pPr algn="l" fontAlgn="t"/>
                      <a:r>
                        <a:rPr lang="en-US">
                          <a:effectLst/>
                        </a:rPr>
                        <a:t>Of households with children, % below 2.5 years age</a:t>
                      </a:r>
                      <a:endParaRPr lang="en-US">
                        <a:solidFill>
                          <a:srgbClr val="333333"/>
                        </a:solidFill>
                        <a:effectLst/>
                        <a:latin typeface="Open Sans" panose="020B0606030504020204" pitchFamily="34" charset="0"/>
                      </a:endParaRPr>
                    </a:p>
                  </a:txBody>
                  <a:tcPr/>
                </a:tc>
                <a:tc>
                  <a:txBody>
                    <a:bodyPr/>
                    <a:lstStyle/>
                    <a:p>
                      <a:pPr algn="l" fontAlgn="t"/>
                      <a:r>
                        <a:rPr lang="en-US">
                          <a:effectLst/>
                        </a:rPr>
                        <a:t>30%</a:t>
                      </a:r>
                      <a:endParaRPr lang="en-US">
                        <a:solidFill>
                          <a:srgbClr val="333333"/>
                        </a:solidFill>
                        <a:effectLst/>
                        <a:latin typeface="Open Sans" panose="020B0606030504020204" pitchFamily="34" charset="0"/>
                      </a:endParaRPr>
                    </a:p>
                  </a:txBody>
                  <a:tcPr/>
                </a:tc>
                <a:tc>
                  <a:txBody>
                    <a:bodyPr/>
                    <a:lstStyle/>
                    <a:p>
                      <a:pPr algn="l" fontAlgn="t"/>
                      <a:r>
                        <a:rPr lang="en-US">
                          <a:effectLst/>
                        </a:rPr>
                        <a:t>10,620,000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805756835"/>
                  </a:ext>
                </a:extLst>
              </a:tr>
              <a:tr h="337237">
                <a:tc>
                  <a:txBody>
                    <a:bodyPr/>
                    <a:lstStyle/>
                    <a:p>
                      <a:pPr algn="l" fontAlgn="t"/>
                      <a:r>
                        <a:rPr lang="en-US">
                          <a:effectLst/>
                        </a:rPr>
                        <a:t>Number of nappies</a:t>
                      </a:r>
                      <a:endParaRPr lang="en-US">
                        <a:solidFill>
                          <a:srgbClr val="333333"/>
                        </a:solidFill>
                        <a:effectLst/>
                        <a:latin typeface="Open Sans" panose="020B0606030504020204" pitchFamily="34" charset="0"/>
                      </a:endParaRPr>
                    </a:p>
                  </a:txBody>
                  <a:tcPr/>
                </a:tc>
                <a:tc>
                  <a:txBody>
                    <a:bodyPr/>
                    <a:lstStyle/>
                    <a:p>
                      <a:pPr algn="l" fontAlgn="t"/>
                      <a:r>
                        <a:rPr lang="en-US">
                          <a:effectLst/>
                        </a:rPr>
                        <a:t>4 per day</a:t>
                      </a:r>
                      <a:endParaRPr lang="en-US">
                        <a:solidFill>
                          <a:srgbClr val="333333"/>
                        </a:solidFill>
                        <a:effectLst/>
                        <a:latin typeface="Open Sans" panose="020B0606030504020204" pitchFamily="34" charset="0"/>
                      </a:endParaRPr>
                    </a:p>
                  </a:txBody>
                  <a:tcPr/>
                </a:tc>
                <a:tc>
                  <a:txBody>
                    <a:bodyPr/>
                    <a:lstStyle/>
                    <a:p>
                      <a:pPr algn="l" fontAlgn="t"/>
                      <a:r>
                        <a:rPr lang="en-US">
                          <a:effectLst/>
                        </a:rPr>
                        <a:t>42,480,000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1499042657"/>
                  </a:ext>
                </a:extLst>
              </a:tr>
              <a:tr h="321909">
                <a:tc>
                  <a:txBody>
                    <a:bodyPr/>
                    <a:lstStyle/>
                    <a:p>
                      <a:pPr algn="l" fontAlgn="t"/>
                      <a:r>
                        <a:rPr lang="en-US">
                          <a:effectLst/>
                        </a:rPr>
                        <a:t>Number of days</a:t>
                      </a:r>
                      <a:endParaRPr lang="en-US">
                        <a:solidFill>
                          <a:srgbClr val="333333"/>
                        </a:solidFill>
                        <a:effectLst/>
                        <a:latin typeface="Open Sans" panose="020B0606030504020204" pitchFamily="34" charset="0"/>
                      </a:endParaRPr>
                    </a:p>
                  </a:txBody>
                  <a:tcPr/>
                </a:tc>
                <a:tc>
                  <a:txBody>
                    <a:bodyPr/>
                    <a:lstStyle/>
                    <a:p>
                      <a:pPr algn="l" fontAlgn="t"/>
                      <a:r>
                        <a:rPr lang="en-US">
                          <a:effectLst/>
                        </a:rPr>
                        <a:t>365 days</a:t>
                      </a:r>
                      <a:endParaRPr lang="en-US">
                        <a:solidFill>
                          <a:srgbClr val="333333"/>
                        </a:solidFill>
                        <a:effectLst/>
                        <a:latin typeface="Open Sans" panose="020B0606030504020204" pitchFamily="34" charset="0"/>
                      </a:endParaRPr>
                    </a:p>
                  </a:txBody>
                  <a:tcPr/>
                </a:tc>
                <a:tc>
                  <a:txBody>
                    <a:bodyPr/>
                    <a:lstStyle/>
                    <a:p>
                      <a:pPr algn="l" fontAlgn="t"/>
                      <a:r>
                        <a:rPr lang="en-US">
                          <a:effectLst/>
                        </a:rPr>
                        <a:t>15,505,200,000</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2447077023"/>
                  </a:ext>
                </a:extLst>
              </a:tr>
              <a:tr h="582501">
                <a:tc>
                  <a:txBody>
                    <a:bodyPr/>
                    <a:lstStyle/>
                    <a:p>
                      <a:pPr algn="l" fontAlgn="t"/>
                      <a:r>
                        <a:rPr lang="en-US">
                          <a:effectLst/>
                        </a:rPr>
                        <a:t>Market size – forecast (first cut)</a:t>
                      </a:r>
                      <a:endParaRPr lang="en-US">
                        <a:solidFill>
                          <a:srgbClr val="333333"/>
                        </a:solidFill>
                        <a:effectLst/>
                        <a:latin typeface="Open Sans" panose="020B0606030504020204" pitchFamily="34" charset="0"/>
                      </a:endParaRPr>
                    </a:p>
                  </a:txBody>
                  <a:tcPr/>
                </a:tc>
                <a:tc>
                  <a:txBody>
                    <a:bodyPr/>
                    <a:lstStyle/>
                    <a:p>
                      <a:pPr algn="l" fontAlgn="t"/>
                      <a:br>
                        <a:rPr lang="en-US">
                          <a:effectLst/>
                        </a:rPr>
                      </a:br>
                      <a:endParaRPr lang="en-US">
                        <a:solidFill>
                          <a:srgbClr val="333333"/>
                        </a:solidFill>
                        <a:effectLst/>
                        <a:latin typeface="Open Sans" panose="020B0606030504020204" pitchFamily="34" charset="0"/>
                      </a:endParaRPr>
                    </a:p>
                  </a:txBody>
                  <a:tcPr/>
                </a:tc>
                <a:tc>
                  <a:txBody>
                    <a:bodyPr/>
                    <a:lstStyle/>
                    <a:p>
                      <a:pPr algn="l" fontAlgn="t"/>
                      <a:r>
                        <a:rPr lang="en-US">
                          <a:effectLst/>
                        </a:rPr>
                        <a:t>15.5 billion</a:t>
                      </a:r>
                      <a:endParaRPr lang="en-US">
                        <a:solidFill>
                          <a:srgbClr val="333333"/>
                        </a:solidFill>
                        <a:effectLst/>
                        <a:latin typeface="Open Sans" panose="020B0606030504020204" pitchFamily="34" charset="0"/>
                      </a:endParaRPr>
                    </a:p>
                  </a:txBody>
                  <a:tcPr/>
                </a:tc>
                <a:extLst>
                  <a:ext uri="{0D108BD9-81ED-4DB2-BD59-A6C34878D82A}">
                    <a16:rowId xmlns:a16="http://schemas.microsoft.com/office/drawing/2014/main" val="1105233259"/>
                  </a:ext>
                </a:extLst>
              </a:tr>
            </a:tbl>
          </a:graphicData>
        </a:graphic>
      </p:graphicFrame>
    </p:spTree>
    <p:extLst>
      <p:ext uri="{BB962C8B-B14F-4D97-AF65-F5344CB8AC3E}">
        <p14:creationId xmlns:p14="http://schemas.microsoft.com/office/powerpoint/2010/main" val="101821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490034" cy="5940088"/>
          </a:xfrm>
          <a:prstGeom prst="rect">
            <a:avLst/>
          </a:prstGeom>
          <a:noFill/>
        </p:spPr>
        <p:txBody>
          <a:bodyPr wrap="square" lIns="91440" tIns="45720" rIns="91440" bIns="45720" rtlCol="0" anchor="t">
            <a:spAutoFit/>
          </a:bodyPr>
          <a:lstStyle/>
          <a:p>
            <a:r>
              <a:rPr lang="en-US" sz="2000" b="1" dirty="0">
                <a:latin typeface="Arial"/>
                <a:cs typeface="Arial"/>
              </a:rPr>
              <a:t>Step 2: Run an ‘intention to buy’ survey for generating inputs to chain ratio</a:t>
            </a:r>
            <a:endParaRPr lang="en-US" sz="2000" dirty="0">
              <a:latin typeface="Arial"/>
              <a:cs typeface="Arial"/>
            </a:endParaRPr>
          </a:p>
          <a:p>
            <a:endParaRPr lang="en-US" sz="2000" b="1" dirty="0"/>
          </a:p>
          <a:p>
            <a:r>
              <a:rPr lang="en-US" sz="2000" dirty="0">
                <a:latin typeface="Arial"/>
                <a:cs typeface="Arial"/>
              </a:rPr>
              <a:t>We notice that if we were to run an 'intention to buy' survey for generating inputs to the chain ratio, and ask people 'would you definitely buy', 'probably buy', 'may or may not buy', et cetera, we can figure out that some people who say they will buy, won't buy, and some people who say they won't buy, will actually buy. </a:t>
            </a:r>
            <a:endParaRPr lang="en-US" dirty="0"/>
          </a:p>
          <a:p>
            <a:r>
              <a:rPr lang="en-US" sz="2000" dirty="0">
                <a:latin typeface="Arial"/>
                <a:cs typeface="Arial"/>
              </a:rPr>
              <a:t>Please note that the intent-to-buy scale used for generating some inputs to chain ratio is as follows: 'definitely would buy'; 'probably would buy'; 'may or may not buy'; 'probably would not buy'; 'definitely would not buy.' </a:t>
            </a:r>
            <a:endParaRPr lang="en-US" dirty="0"/>
          </a:p>
          <a:p>
            <a:r>
              <a:rPr lang="en-US" sz="2000" dirty="0">
                <a:latin typeface="Arial"/>
                <a:cs typeface="Arial"/>
              </a:rPr>
              <a:t>Then, from there, we scale it down with a survey because remember, making a new product is expensive. So, it's better to have a good idea of the return on investment before we make that investment. Adjusting the stated intention to get actual purchase is important. As mentioned by Frank M. Bass in his famous 1969 paper, adjusting stated intention is essential.</a:t>
            </a:r>
            <a:endParaRPr lang="en-US"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163251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74438"/>
            <a:ext cx="8691317" cy="5940088"/>
          </a:xfrm>
          <a:prstGeom prst="rect">
            <a:avLst/>
          </a:prstGeom>
          <a:noFill/>
        </p:spPr>
        <p:txBody>
          <a:bodyPr wrap="square" lIns="91440" tIns="45720" rIns="91440" bIns="45720" rtlCol="0" anchor="t">
            <a:spAutoFit/>
          </a:bodyPr>
          <a:lstStyle/>
          <a:p>
            <a:r>
              <a:rPr lang="en-US" sz="2000" b="1" dirty="0">
                <a:latin typeface="Arial"/>
                <a:cs typeface="Arial"/>
              </a:rPr>
              <a:t>Step 2: Run an ‘intention to buy’ survey for generating inputs to chain ratio</a:t>
            </a:r>
            <a:endParaRPr lang="en-US" sz="2000" dirty="0">
              <a:latin typeface="Arial"/>
              <a:cs typeface="Arial"/>
            </a:endParaRPr>
          </a:p>
          <a:p>
            <a:endParaRPr lang="en-US" sz="2000" b="1" dirty="0">
              <a:latin typeface="Arial"/>
              <a:cs typeface="Arial"/>
            </a:endParaRPr>
          </a:p>
          <a:p>
            <a:r>
              <a:rPr lang="en-US" sz="2000" b="1" dirty="0">
                <a:latin typeface="Arial"/>
                <a:cs typeface="Arial"/>
              </a:rPr>
              <a:t>Intent-to-buy-scale</a:t>
            </a:r>
            <a:endParaRPr lang="en-US" sz="2000" dirty="0">
              <a:latin typeface="Arial"/>
              <a:cs typeface="Arial"/>
            </a:endParaRPr>
          </a:p>
          <a:p>
            <a:pPr marL="285750" indent="-285750">
              <a:buFont typeface="Arial"/>
              <a:buChar char="•"/>
            </a:pPr>
            <a:r>
              <a:rPr lang="en-US" sz="2000" dirty="0">
                <a:latin typeface="Arial"/>
                <a:cs typeface="Arial"/>
              </a:rPr>
              <a:t>Definitely would buy</a:t>
            </a:r>
            <a:endParaRPr lang="en-US" sz="2000" dirty="0"/>
          </a:p>
          <a:p>
            <a:pPr marL="285750" indent="-285750">
              <a:buFont typeface="Arial"/>
              <a:buChar char="•"/>
            </a:pPr>
            <a:r>
              <a:rPr lang="en-US" sz="2000" dirty="0">
                <a:latin typeface="Arial"/>
                <a:cs typeface="Arial"/>
              </a:rPr>
              <a:t>Probably would buy</a:t>
            </a:r>
            <a:endParaRPr lang="en-US" sz="2000" dirty="0"/>
          </a:p>
          <a:p>
            <a:pPr marL="285750" indent="-285750">
              <a:buFont typeface="Arial"/>
              <a:buChar char="•"/>
            </a:pPr>
            <a:r>
              <a:rPr lang="en-US" sz="2000" dirty="0">
                <a:latin typeface="Arial"/>
                <a:cs typeface="Arial"/>
              </a:rPr>
              <a:t>May or may not buy</a:t>
            </a:r>
            <a:endParaRPr lang="en-US" sz="2000" dirty="0"/>
          </a:p>
          <a:p>
            <a:pPr marL="285750" indent="-285750">
              <a:buFont typeface="Arial"/>
              <a:buChar char="•"/>
            </a:pPr>
            <a:r>
              <a:rPr lang="en-US" sz="2000" dirty="0">
                <a:latin typeface="Arial"/>
                <a:cs typeface="Arial"/>
              </a:rPr>
              <a:t>Probably would not buy</a:t>
            </a:r>
            <a:endParaRPr lang="en-US" sz="2000" dirty="0"/>
          </a:p>
          <a:p>
            <a:pPr marL="285750" indent="-285750">
              <a:buFont typeface="Arial"/>
              <a:buChar char="•"/>
            </a:pPr>
            <a:r>
              <a:rPr lang="en-US" sz="2000" dirty="0">
                <a:latin typeface="Arial"/>
                <a:cs typeface="Arial"/>
              </a:rPr>
              <a:t>Definitely would not buy</a:t>
            </a:r>
            <a:endParaRPr lang="en-US" sz="2000" dirty="0"/>
          </a:p>
          <a:p>
            <a:endParaRPr lang="en-US" sz="2000" b="1" dirty="0">
              <a:latin typeface="Arial"/>
              <a:cs typeface="Arial"/>
            </a:endParaRPr>
          </a:p>
          <a:p>
            <a:r>
              <a:rPr lang="en-US" sz="2000" b="1" dirty="0">
                <a:latin typeface="Arial"/>
                <a:cs typeface="Arial"/>
              </a:rPr>
              <a:t>Scale it down with a survey</a:t>
            </a:r>
            <a:endParaRPr lang="en-US" sz="2000" dirty="0">
              <a:latin typeface="Arial"/>
              <a:cs typeface="Arial"/>
            </a:endParaRPr>
          </a:p>
          <a:p>
            <a:endParaRPr lang="en-US" sz="2000" dirty="0"/>
          </a:p>
          <a:p>
            <a:r>
              <a:rPr lang="en-US" sz="2000" b="1" dirty="0">
                <a:latin typeface="Arial"/>
                <a:cs typeface="Arial"/>
              </a:rPr>
              <a:t>Adjust the stated intention</a:t>
            </a:r>
            <a:endParaRPr lang="en-US" sz="2000" dirty="0">
              <a:latin typeface="Arial"/>
              <a:cs typeface="Arial"/>
            </a:endParaRPr>
          </a:p>
          <a:p>
            <a:r>
              <a:rPr lang="en-US" sz="2000" dirty="0">
                <a:latin typeface="Arial"/>
                <a:cs typeface="Arial"/>
              </a:rPr>
              <a:t>Jamieson, L.F. and Bass, F.M. (1989). Adjusting Stated Intention Measures to Predict Trial Purchase of New Products: A Comparison of Models and Methods. </a:t>
            </a:r>
            <a:r>
              <a:rPr lang="en-US" sz="2000" i="1" dirty="0">
                <a:latin typeface="Arial"/>
                <a:cs typeface="Arial"/>
              </a:rPr>
              <a:t>Journal of Marketing Research,  </a:t>
            </a:r>
            <a:r>
              <a:rPr lang="en-US" sz="2000" dirty="0">
                <a:latin typeface="Arial"/>
                <a:cs typeface="Arial"/>
              </a:rPr>
              <a:t>26(3), pp. 336–345.</a:t>
            </a:r>
            <a:endParaRPr lang="en-US" dirty="0">
              <a:latin typeface="Arial"/>
              <a:cs typeface="Arial"/>
            </a:endParaRPr>
          </a:p>
          <a:p>
            <a:endParaRPr lang="en-US" sz="2000"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3.2 Chain ratio method, adjustments and estimates</a:t>
            </a:r>
            <a:endParaRPr lang="en-US" sz="2400" dirty="0">
              <a:latin typeface="Arial"/>
              <a:cs typeface="Arial"/>
            </a:endParaRPr>
          </a:p>
        </p:txBody>
      </p:sp>
    </p:spTree>
    <p:extLst>
      <p:ext uri="{BB962C8B-B14F-4D97-AF65-F5344CB8AC3E}">
        <p14:creationId xmlns:p14="http://schemas.microsoft.com/office/powerpoint/2010/main" val="1877561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36</Slides>
  <Notes>1</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705</cp:revision>
  <cp:lastPrinted>2020-09-02T06:00:26Z</cp:lastPrinted>
  <dcterms:created xsi:type="dcterms:W3CDTF">2009-07-12T19:40:29Z</dcterms:created>
  <dcterms:modified xsi:type="dcterms:W3CDTF">2023-02-28T20:03:26Z</dcterms:modified>
</cp:coreProperties>
</file>